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712" r:id="rId4"/>
  </p:sldMasterIdLst>
  <p:notesMasterIdLst>
    <p:notesMasterId r:id="rId36"/>
  </p:notesMasterIdLst>
  <p:handoutMasterIdLst>
    <p:handoutMasterId r:id="rId37"/>
  </p:handoutMasterIdLst>
  <p:sldIdLst>
    <p:sldId id="257" r:id="rId5"/>
    <p:sldId id="261" r:id="rId6"/>
    <p:sldId id="309" r:id="rId7"/>
    <p:sldId id="259" r:id="rId8"/>
    <p:sldId id="307" r:id="rId9"/>
    <p:sldId id="293" r:id="rId10"/>
    <p:sldId id="280" r:id="rId11"/>
    <p:sldId id="295" r:id="rId12"/>
    <p:sldId id="310" r:id="rId13"/>
    <p:sldId id="305" r:id="rId14"/>
    <p:sldId id="301" r:id="rId15"/>
    <p:sldId id="302" r:id="rId16"/>
    <p:sldId id="306" r:id="rId17"/>
    <p:sldId id="312" r:id="rId18"/>
    <p:sldId id="315" r:id="rId19"/>
    <p:sldId id="298" r:id="rId20"/>
    <p:sldId id="311" r:id="rId21"/>
    <p:sldId id="304" r:id="rId22"/>
    <p:sldId id="313" r:id="rId23"/>
    <p:sldId id="303" r:id="rId24"/>
    <p:sldId id="285" r:id="rId25"/>
    <p:sldId id="279" r:id="rId26"/>
    <p:sldId id="296" r:id="rId27"/>
    <p:sldId id="308" r:id="rId28"/>
    <p:sldId id="283" r:id="rId29"/>
    <p:sldId id="278" r:id="rId30"/>
    <p:sldId id="284" r:id="rId31"/>
    <p:sldId id="277" r:id="rId32"/>
    <p:sldId id="294" r:id="rId33"/>
    <p:sldId id="281" r:id="rId34"/>
    <p:sldId id="282" r:id="rId35"/>
  </p:sldIdLst>
  <p:sldSz cx="12192000" cy="6858000"/>
  <p:notesSz cx="6858000" cy="9144000"/>
  <p:embeddedFontLst>
    <p:embeddedFont>
      <p:font typeface="Cambria Math" panose="02040503050406030204" pitchFamily="18" charset="0"/>
      <p:regular r:id="rId38"/>
    </p:embeddedFont>
    <p:embeddedFont>
      <p:font typeface="Wingdings 2" panose="05020102010507070707" pitchFamily="18" charset="2"/>
      <p:regular r:id="rId39"/>
    </p:embeddedFont>
    <p:embeddedFont>
      <p:font typeface="에스코어 드림 2 ExtraLight" panose="020B0203030302020204" pitchFamily="34" charset="-127"/>
      <p:regular r:id="rId40"/>
    </p:embeddedFont>
    <p:embeddedFont>
      <p:font typeface="에스코어 드림 6 Bold" panose="020B0703030302020204" pitchFamily="34" charset="-127"/>
      <p:bold r:id="rId41"/>
    </p:embeddedFont>
    <p:embeddedFont>
      <p:font typeface="에스코어 드림 7 ExtraBold" panose="020B0803030302020204" pitchFamily="34" charset="-127"/>
      <p:bold r:id="rId42"/>
    </p:embeddedFont>
    <p:embeddedFont>
      <p:font typeface="에스코어 드림 9 Black" panose="020B0A03030302020204" pitchFamily="34" charset="-127"/>
      <p:bold r:id="rId43"/>
    </p:embeddedFont>
  </p:embeddedFontLst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3B5E"/>
    <a:srgbClr val="FC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0570" autoAdjust="0"/>
  </p:normalViewPr>
  <p:slideViewPr>
    <p:cSldViewPr snapToGrid="0" snapToObjects="1">
      <p:cViewPr varScale="1">
        <p:scale>
          <a:sx n="103" d="100"/>
          <a:sy n="103" d="100"/>
        </p:scale>
        <p:origin x="8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7" d="100"/>
          <a:sy n="77" d="100"/>
        </p:scale>
        <p:origin x="29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취업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경쟁률</c:v>
                </c:pt>
                <c:pt idx="1">
                  <c:v>안정성</c:v>
                </c:pt>
                <c:pt idx="2">
                  <c:v>수익성</c:v>
                </c:pt>
                <c:pt idx="3">
                  <c:v>성장성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9E-40B2-9B02-D391B8B6EF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32497295"/>
        <c:axId val="1146292735"/>
      </c:radarChart>
      <c:catAx>
        <c:axId val="8324972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6292735"/>
        <c:crosses val="autoZero"/>
        <c:auto val="1"/>
        <c:lblAlgn val="ctr"/>
        <c:lblOffset val="100"/>
        <c:noMultiLvlLbl val="0"/>
      </c:catAx>
      <c:valAx>
        <c:axId val="1146292735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324972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창업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경쟁률</c:v>
                </c:pt>
                <c:pt idx="1">
                  <c:v>안정성</c:v>
                </c:pt>
                <c:pt idx="2">
                  <c:v>수익성</c:v>
                </c:pt>
                <c:pt idx="3">
                  <c:v>성장성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6</c:v>
                </c:pt>
                <c:pt idx="2">
                  <c:v>6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F7-41B0-92EA-F08DDAF4AB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32497295"/>
        <c:axId val="1146292735"/>
      </c:radarChart>
      <c:catAx>
        <c:axId val="8324972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6292735"/>
        <c:crosses val="autoZero"/>
        <c:auto val="1"/>
        <c:lblAlgn val="ctr"/>
        <c:lblOffset val="100"/>
        <c:noMultiLvlLbl val="0"/>
      </c:catAx>
      <c:valAx>
        <c:axId val="1146292735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324972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6575-4E45-BD5D-E7B8845630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BC24-4C85-BB41-23C836A8532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BC24-4C85-BB41-23C836A853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9227727"/>
        <c:axId val="1779250431"/>
      </c:lineChart>
      <c:catAx>
        <c:axId val="1779227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50431"/>
        <c:crosses val="autoZero"/>
        <c:auto val="1"/>
        <c:lblAlgn val="ctr"/>
        <c:lblOffset val="100"/>
        <c:noMultiLvlLbl val="0"/>
      </c:catAx>
      <c:valAx>
        <c:axId val="1779250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27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41CDB9B8-E81E-41E7-AE89-8F6EDFC88D92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근면 </a:t>
          </a:r>
          <a:b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</a:b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성실</a:t>
          </a:r>
        </a:p>
      </dgm:t>
    </dgm:pt>
    <dgm:pt modelId="{5D2FF527-BA77-40BE-9414-16FAE46386BB}" type="par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A791450-8D1E-4A6F-B71D-2984D9E245C4}" type="sib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D7D34C7-9466-4514-BF51-7396C17436B5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창의적인 통찰력</a:t>
          </a:r>
        </a:p>
      </dgm:t>
    </dgm:pt>
    <dgm:pt modelId="{37DD6CE0-C2AA-4EB6-9E7D-14AED2127C40}" type="par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83498F9-A0C2-4668-85AB-D8E6E254F73B}" type="sib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185869-F0D4-43E2-B08A-2F3E83EE98F3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팀워크</a:t>
          </a:r>
        </a:p>
      </dgm:t>
    </dgm:pt>
    <dgm:pt modelId="{7EE27099-92EA-4EDF-B176-0E355876D272}" type="par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7D0876E-2BA2-4E28-ADB5-9885FCB7156A}" type="sib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7B1B46A-CA1D-4445-8579-F40C78A1880B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B78F77A9-D452-4F3F-ADF1-08124CDCB940}" type="pres">
      <dgm:prSet presAssocID="{41CDB9B8-E81E-41E7-AE89-8F6EDFC88D92}" presName="compNode" presStyleCnt="0"/>
      <dgm:spPr/>
    </dgm:pt>
    <dgm:pt modelId="{223CEBFB-B6C0-4518-9E76-B1250D3AEE20}" type="pres">
      <dgm:prSet presAssocID="{41CDB9B8-E81E-41E7-AE89-8F6EDFC88D92}" presName="iconBgRect" presStyleLbl="bgShp" presStyleIdx="0" presStyleCnt="3" custScaleX="154656"/>
      <dgm:spPr>
        <a:prstGeom prst="wedgeRectCallout">
          <a:avLst/>
        </a:prstGeom>
      </dgm:spPr>
    </dgm:pt>
    <dgm:pt modelId="{CEC3BB2D-F9F1-4489-93C4-A156AC3849E7}" type="pres">
      <dgm:prSet presAssocID="{41CDB9B8-E81E-41E7-AE89-8F6EDFC88D92}" presName="iconRect" presStyleLbl="node1" presStyleIdx="0" presStyleCnt="3" custLinFactNeighborY="300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99D442A7-5D31-4CD1-A931-5F3D628718C8}" type="pres">
      <dgm:prSet presAssocID="{41CDB9B8-E81E-41E7-AE89-8F6EDFC88D92}" presName="spaceRect" presStyleCnt="0"/>
      <dgm:spPr/>
    </dgm:pt>
    <dgm:pt modelId="{7600CD1A-2D28-4054-8809-838E618A0595}" type="pres">
      <dgm:prSet presAssocID="{41CDB9B8-E81E-41E7-AE89-8F6EDFC88D92}" presName="textRect" presStyleLbl="revTx" presStyleIdx="0" presStyleCnt="3">
        <dgm:presLayoutVars>
          <dgm:chMax val="1"/>
          <dgm:chPref val="1"/>
        </dgm:presLayoutVars>
      </dgm:prSet>
      <dgm:spPr/>
    </dgm:pt>
    <dgm:pt modelId="{9D599636-89FD-41B5-970D-9F8617BA295C}" type="pres">
      <dgm:prSet presAssocID="{BA791450-8D1E-4A6F-B71D-2984D9E245C4}" presName="sibTrans" presStyleCnt="0"/>
      <dgm:spPr/>
    </dgm:pt>
    <dgm:pt modelId="{E765D845-767A-46E9-BD73-B0B0E82FE9B0}" type="pres">
      <dgm:prSet presAssocID="{4D7D34C7-9466-4514-BF51-7396C17436B5}" presName="compNode" presStyleCnt="0"/>
      <dgm:spPr/>
    </dgm:pt>
    <dgm:pt modelId="{F82A6E7C-4234-4816-9EB8-ED399009E25C}" type="pres">
      <dgm:prSet presAssocID="{4D7D34C7-9466-4514-BF51-7396C17436B5}" presName="iconBgRect" presStyleLbl="bgShp" presStyleIdx="1" presStyleCnt="3" custScaleX="154656"/>
      <dgm:spPr>
        <a:prstGeom prst="wedgeRectCallout">
          <a:avLst/>
        </a:prstGeom>
      </dgm:spPr>
    </dgm:pt>
    <dgm:pt modelId="{8BA5F9BB-3E28-4026-A392-7F4C0A3085E2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DC8182C7-C8E0-4DAE-B344-FE508B06E860}" type="pres">
      <dgm:prSet presAssocID="{4D7D34C7-9466-4514-BF51-7396C17436B5}" presName="spaceRect" presStyleCnt="0"/>
      <dgm:spPr/>
    </dgm:pt>
    <dgm:pt modelId="{529F61D3-444E-4541-AC4F-326FDA9BEAF3}" type="pres">
      <dgm:prSet presAssocID="{4D7D34C7-9466-4514-BF51-7396C17436B5}" presName="textRect" presStyleLbl="revTx" presStyleIdx="1" presStyleCnt="3">
        <dgm:presLayoutVars>
          <dgm:chMax val="1"/>
          <dgm:chPref val="1"/>
        </dgm:presLayoutVars>
      </dgm:prSet>
      <dgm:spPr/>
    </dgm:pt>
    <dgm:pt modelId="{A999AABC-CAD9-4E1C-B78B-2BECA8D43C27}" type="pres">
      <dgm:prSet presAssocID="{483498F9-A0C2-4668-85AB-D8E6E254F73B}" presName="sibTrans" presStyleCnt="0"/>
      <dgm:spPr/>
    </dgm:pt>
    <dgm:pt modelId="{DB99A9BB-B1B8-433F-A4FA-6F31B826EE48}" type="pres">
      <dgm:prSet presAssocID="{8E185869-F0D4-43E2-B08A-2F3E83EE98F3}" presName="compNode" presStyleCnt="0"/>
      <dgm:spPr/>
    </dgm:pt>
    <dgm:pt modelId="{CA848760-99D5-488A-AFB3-9EA6BD946B87}" type="pres">
      <dgm:prSet presAssocID="{8E185869-F0D4-43E2-B08A-2F3E83EE98F3}" presName="iconBgRect" presStyleLbl="bgShp" presStyleIdx="2" presStyleCnt="3" custScaleX="154656"/>
      <dgm:spPr>
        <a:prstGeom prst="wedgeRectCallout">
          <a:avLst/>
        </a:prstGeom>
      </dgm:spPr>
    </dgm:pt>
    <dgm:pt modelId="{FD5546ED-1D49-469E-BE29-17C87FAFD7C8}" type="pres">
      <dgm:prSet presAssocID="{8E185869-F0D4-43E2-B08A-2F3E83EE98F3}" presName="iconRect" presStyleLbl="node1" presStyleIdx="2" presStyleCnt="3" custLinFactNeighborX="393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408A0B1B-BC17-40DB-A76F-65541C3B4325}" type="pres">
      <dgm:prSet presAssocID="{8E185869-F0D4-43E2-B08A-2F3E83EE98F3}" presName="spaceRect" presStyleCnt="0"/>
      <dgm:spPr/>
    </dgm:pt>
    <dgm:pt modelId="{3360347C-5C69-4C15-9A6A-3E9A9E20C3DA}" type="pres">
      <dgm:prSet presAssocID="{8E185869-F0D4-43E2-B08A-2F3E83EE98F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C78EE3CE-2994-6C4A-9184-4595712E8884}" type="presOf" srcId="{7B62DEA7-9DCD-4B2E-9DC5-BE121C266AFD}" destId="{87B1B46A-CA1D-4445-8579-F40C78A1880B}" srcOrd="0" destOrd="0" presId="urn:microsoft.com/office/officeart/2018/5/layout/IconCircleLabelList"/>
    <dgm:cxn modelId="{55595FD0-8937-A345-9802-5E5341FCD2D8}" type="presOf" srcId="{4D7D34C7-9466-4514-BF51-7396C17436B5}" destId="{529F61D3-444E-4541-AC4F-326FDA9BEAF3}" srcOrd="0" destOrd="0" presId="urn:microsoft.com/office/officeart/2018/5/layout/IconCircleLabelList"/>
    <dgm:cxn modelId="{7F861DF1-B25B-2740-A1B4-F8F3592ED76F}" type="presOf" srcId="{41CDB9B8-E81E-41E7-AE89-8F6EDFC88D92}" destId="{7600CD1A-2D28-4054-8809-838E618A0595}" srcOrd="0" destOrd="0" presId="urn:microsoft.com/office/officeart/2018/5/layout/IconCircleLabelList"/>
    <dgm:cxn modelId="{8383F3FC-472F-5B4E-AAFE-C2C086A74202}" type="presOf" srcId="{8E185869-F0D4-43E2-B08A-2F3E83EE98F3}" destId="{3360347C-5C69-4C15-9A6A-3E9A9E20C3DA}" srcOrd="0" destOrd="0" presId="urn:microsoft.com/office/officeart/2018/5/layout/IconCircleLabelList"/>
    <dgm:cxn modelId="{862FB131-0CB4-894B-AE29-11022EFE2B47}" type="presParOf" srcId="{87B1B46A-CA1D-4445-8579-F40C78A1880B}" destId="{B78F77A9-D452-4F3F-ADF1-08124CDCB940}" srcOrd="0" destOrd="0" presId="urn:microsoft.com/office/officeart/2018/5/layout/IconCircleLabelList"/>
    <dgm:cxn modelId="{AE644977-69A5-0B44-809C-34AA6C7C4916}" type="presParOf" srcId="{B78F77A9-D452-4F3F-ADF1-08124CDCB940}" destId="{223CEBFB-B6C0-4518-9E76-B1250D3AEE20}" srcOrd="0" destOrd="0" presId="urn:microsoft.com/office/officeart/2018/5/layout/IconCircleLabelList"/>
    <dgm:cxn modelId="{C395499F-87EE-6248-B674-E9DCA7C42509}" type="presParOf" srcId="{B78F77A9-D452-4F3F-ADF1-08124CDCB940}" destId="{CEC3BB2D-F9F1-4489-93C4-A156AC3849E7}" srcOrd="1" destOrd="0" presId="urn:microsoft.com/office/officeart/2018/5/layout/IconCircleLabelList"/>
    <dgm:cxn modelId="{F3AD8578-FB1B-E349-8DC1-2F38038CFABF}" type="presParOf" srcId="{B78F77A9-D452-4F3F-ADF1-08124CDCB940}" destId="{99D442A7-5D31-4CD1-A931-5F3D628718C8}" srcOrd="2" destOrd="0" presId="urn:microsoft.com/office/officeart/2018/5/layout/IconCircleLabelList"/>
    <dgm:cxn modelId="{4B299097-E656-4A44-862E-058A32879EAC}" type="presParOf" srcId="{B78F77A9-D452-4F3F-ADF1-08124CDCB940}" destId="{7600CD1A-2D28-4054-8809-838E618A0595}" srcOrd="3" destOrd="0" presId="urn:microsoft.com/office/officeart/2018/5/layout/IconCircleLabelList"/>
    <dgm:cxn modelId="{A3EFC71F-2E28-2045-AA1F-235FCF4645CE}" type="presParOf" srcId="{87B1B46A-CA1D-4445-8579-F40C78A1880B}" destId="{9D599636-89FD-41B5-970D-9F8617BA295C}" srcOrd="1" destOrd="0" presId="urn:microsoft.com/office/officeart/2018/5/layout/IconCircleLabelList"/>
    <dgm:cxn modelId="{6835FAFE-1C11-AA44-9F8E-2F27CFE32F72}" type="presParOf" srcId="{87B1B46A-CA1D-4445-8579-F40C78A1880B}" destId="{E765D845-767A-46E9-BD73-B0B0E82FE9B0}" srcOrd="2" destOrd="0" presId="urn:microsoft.com/office/officeart/2018/5/layout/IconCircleLabelList"/>
    <dgm:cxn modelId="{45DD0D48-BBF8-844B-B70D-0E4A7513D931}" type="presParOf" srcId="{E765D845-767A-46E9-BD73-B0B0E82FE9B0}" destId="{F82A6E7C-4234-4816-9EB8-ED399009E25C}" srcOrd="0" destOrd="0" presId="urn:microsoft.com/office/officeart/2018/5/layout/IconCircleLabelList"/>
    <dgm:cxn modelId="{F2C873C3-ABCF-184E-AC1F-32AEB31B8F38}" type="presParOf" srcId="{E765D845-767A-46E9-BD73-B0B0E82FE9B0}" destId="{8BA5F9BB-3E28-4026-A392-7F4C0A3085E2}" srcOrd="1" destOrd="0" presId="urn:microsoft.com/office/officeart/2018/5/layout/IconCircleLabelList"/>
    <dgm:cxn modelId="{4F02A94F-7C42-F44A-A7ED-B3393FE4117A}" type="presParOf" srcId="{E765D845-767A-46E9-BD73-B0B0E82FE9B0}" destId="{DC8182C7-C8E0-4DAE-B344-FE508B06E860}" srcOrd="2" destOrd="0" presId="urn:microsoft.com/office/officeart/2018/5/layout/IconCircleLabelList"/>
    <dgm:cxn modelId="{9860C53B-19B3-8442-8D1E-D7E6FC1EAF0B}" type="presParOf" srcId="{E765D845-767A-46E9-BD73-B0B0E82FE9B0}" destId="{529F61D3-444E-4541-AC4F-326FDA9BEAF3}" srcOrd="3" destOrd="0" presId="urn:microsoft.com/office/officeart/2018/5/layout/IconCircleLabelList"/>
    <dgm:cxn modelId="{F1B8DAD4-F4C4-F644-93C9-7933E63C11FC}" type="presParOf" srcId="{87B1B46A-CA1D-4445-8579-F40C78A1880B}" destId="{A999AABC-CAD9-4E1C-B78B-2BECA8D43C27}" srcOrd="3" destOrd="0" presId="urn:microsoft.com/office/officeart/2018/5/layout/IconCircleLabelList"/>
    <dgm:cxn modelId="{A268F5B9-69DB-7848-8CF7-7DE6664D10E3}" type="presParOf" srcId="{87B1B46A-CA1D-4445-8579-F40C78A1880B}" destId="{DB99A9BB-B1B8-433F-A4FA-6F31B826EE48}" srcOrd="4" destOrd="0" presId="urn:microsoft.com/office/officeart/2018/5/layout/IconCircleLabelList"/>
    <dgm:cxn modelId="{F7AE1FAB-EA67-454B-B631-873ECE94A994}" type="presParOf" srcId="{DB99A9BB-B1B8-433F-A4FA-6F31B826EE48}" destId="{CA848760-99D5-488A-AFB3-9EA6BD946B87}" srcOrd="0" destOrd="0" presId="urn:microsoft.com/office/officeart/2018/5/layout/IconCircleLabelList"/>
    <dgm:cxn modelId="{7E32E445-5687-2A4D-927B-E7A3E676C703}" type="presParOf" srcId="{DB99A9BB-B1B8-433F-A4FA-6F31B826EE48}" destId="{FD5546ED-1D49-469E-BE29-17C87FAFD7C8}" srcOrd="1" destOrd="0" presId="urn:microsoft.com/office/officeart/2018/5/layout/IconCircleLabelList"/>
    <dgm:cxn modelId="{C2415670-AC05-664C-AD9C-C450D6534A55}" type="presParOf" srcId="{DB99A9BB-B1B8-433F-A4FA-6F31B826EE48}" destId="{408A0B1B-BC17-40DB-A76F-65541C3B4325}" srcOrd="2" destOrd="0" presId="urn:microsoft.com/office/officeart/2018/5/layout/IconCircleLabelList"/>
    <dgm:cxn modelId="{837A6B76-0395-014B-8930-10279071A362}" type="presParOf" srcId="{DB99A9BB-B1B8-433F-A4FA-6F31B826EE48}" destId="{3360347C-5C69-4C15-9A6A-3E9A9E20C3D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8/layout/VerticalCurvedList" loCatId="list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41CDB9B8-E81E-41E7-AE89-8F6EDFC88D92}">
      <dgm:prSet/>
      <dgm:spPr/>
      <dgm:t>
        <a:bodyPr rtlCol="0" anchor="ctr"/>
        <a:lstStyle/>
        <a:p>
          <a:pPr rtl="0">
            <a:defRPr cap="all"/>
          </a:pPr>
          <a:r>
            <a:rPr lang="en-US" altLang="ko-KR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D.C.</a:t>
          </a:r>
          <a:endParaRPr lang="ko-KR" altLang="en-US" noProof="0" dirty="0">
            <a:solidFill>
              <a:schemeClr val="accent1"/>
            </a:solidFill>
            <a:latin typeface="에스코어 드림 6 Bold" panose="020B0703030302020204" pitchFamily="34" charset="-127"/>
            <a:ea typeface="에스코어 드림 6 Bold" panose="020B0703030302020204" pitchFamily="34" charset="-127"/>
          </a:endParaRPr>
        </a:p>
      </dgm:t>
    </dgm:pt>
    <dgm:pt modelId="{5D2FF527-BA77-40BE-9414-16FAE46386BB}" type="parTrans" cxnId="{21EB7847-13AE-4881-9090-909F31360F4E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A791450-8D1E-4A6F-B71D-2984D9E245C4}" type="sib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D7D34C7-9466-4514-BF51-7396C17436B5}">
      <dgm:prSet/>
      <dgm:spPr/>
      <dgm:t>
        <a:bodyPr rtlCol="0" anchor="ctr"/>
        <a:lstStyle/>
        <a:p>
          <a:pPr rtl="0">
            <a:defRPr cap="all"/>
          </a:pPr>
          <a:r>
            <a:rPr lang="ko-KR" altLang="en-US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네덜란드</a:t>
          </a:r>
        </a:p>
      </dgm:t>
    </dgm:pt>
    <dgm:pt modelId="{37DD6CE0-C2AA-4EB6-9E7D-14AED2127C40}" type="parTrans" cxnId="{7EEBEB1B-497E-4365-84F9-FBB75D7759E5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83498F9-A0C2-4668-85AB-D8E6E254F73B}" type="sib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185869-F0D4-43E2-B08A-2F3E83EE98F3}">
      <dgm:prSet/>
      <dgm:spPr/>
      <dgm:t>
        <a:bodyPr rtlCol="0" anchor="ctr"/>
        <a:lstStyle/>
        <a:p>
          <a:pPr rtl="0">
            <a:defRPr cap="all"/>
          </a:pPr>
          <a:r>
            <a:rPr lang="ko-KR" altLang="en-US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도쿄</a:t>
          </a:r>
        </a:p>
      </dgm:t>
    </dgm:pt>
    <dgm:pt modelId="{7EE27099-92EA-4EDF-B176-0E355876D272}" type="parTrans" cxnId="{7F970F62-30E3-4F5B-A242-825013BF84A8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7D0876E-2BA2-4E28-ADB5-9885FCB7156A}" type="sib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04947E5-9ACC-416F-B12C-5E8D1E342FFC}" type="pres">
      <dgm:prSet presAssocID="{7B62DEA7-9DCD-4B2E-9DC5-BE121C266AFD}" presName="Name0" presStyleCnt="0">
        <dgm:presLayoutVars>
          <dgm:chMax val="7"/>
          <dgm:chPref val="7"/>
          <dgm:dir/>
        </dgm:presLayoutVars>
      </dgm:prSet>
      <dgm:spPr/>
    </dgm:pt>
    <dgm:pt modelId="{587B5E1D-0E75-4F44-854F-4E2FC93D13B0}" type="pres">
      <dgm:prSet presAssocID="{7B62DEA7-9DCD-4B2E-9DC5-BE121C266AFD}" presName="Name1" presStyleCnt="0"/>
      <dgm:spPr/>
    </dgm:pt>
    <dgm:pt modelId="{D7EB821A-9A40-4975-B97C-FB06FBDEF0F0}" type="pres">
      <dgm:prSet presAssocID="{7B62DEA7-9DCD-4B2E-9DC5-BE121C266AFD}" presName="cycle" presStyleCnt="0"/>
      <dgm:spPr/>
    </dgm:pt>
    <dgm:pt modelId="{06FA2FF6-4E84-405E-A36A-F25BE5045074}" type="pres">
      <dgm:prSet presAssocID="{7B62DEA7-9DCD-4B2E-9DC5-BE121C266AFD}" presName="srcNode" presStyleLbl="node1" presStyleIdx="0" presStyleCnt="3"/>
      <dgm:spPr/>
    </dgm:pt>
    <dgm:pt modelId="{88C3B4D0-57A0-407B-87F2-AD9BD85D4DE7}" type="pres">
      <dgm:prSet presAssocID="{7B62DEA7-9DCD-4B2E-9DC5-BE121C266AFD}" presName="conn" presStyleLbl="parChTrans1D2" presStyleIdx="0" presStyleCnt="1"/>
      <dgm:spPr/>
    </dgm:pt>
    <dgm:pt modelId="{0C2817A7-AEAB-4CA5-83F7-47B02788855A}" type="pres">
      <dgm:prSet presAssocID="{7B62DEA7-9DCD-4B2E-9DC5-BE121C266AFD}" presName="extraNode" presStyleLbl="node1" presStyleIdx="0" presStyleCnt="3"/>
      <dgm:spPr/>
    </dgm:pt>
    <dgm:pt modelId="{2585EA8F-E3AC-4656-B2D3-4676B23D9E59}" type="pres">
      <dgm:prSet presAssocID="{7B62DEA7-9DCD-4B2E-9DC5-BE121C266AFD}" presName="dstNode" presStyleLbl="node1" presStyleIdx="0" presStyleCnt="3"/>
      <dgm:spPr/>
    </dgm:pt>
    <dgm:pt modelId="{F887C803-1A6D-4297-B616-77D883BCD07E}" type="pres">
      <dgm:prSet presAssocID="{41CDB9B8-E81E-41E7-AE89-8F6EDFC88D92}" presName="text_1" presStyleLbl="node1" presStyleIdx="0" presStyleCnt="3">
        <dgm:presLayoutVars>
          <dgm:bulletEnabled val="1"/>
        </dgm:presLayoutVars>
      </dgm:prSet>
      <dgm:spPr/>
    </dgm:pt>
    <dgm:pt modelId="{1E85D2C4-431B-4DD8-82F1-F3A35093AF7B}" type="pres">
      <dgm:prSet presAssocID="{41CDB9B8-E81E-41E7-AE89-8F6EDFC88D92}" presName="accent_1" presStyleCnt="0"/>
      <dgm:spPr/>
    </dgm:pt>
    <dgm:pt modelId="{055C0670-49B2-4EC8-A0F4-59006CD04165}" type="pres">
      <dgm:prSet presAssocID="{41CDB9B8-E81E-41E7-AE89-8F6EDFC88D92}" presName="accentRepeatNode" presStyleLbl="solidFgAcc1" presStyleIdx="0" presStyleCnt="3"/>
      <dgm:spPr/>
    </dgm:pt>
    <dgm:pt modelId="{0298EAB3-1543-41FD-81C8-9923475DA588}" type="pres">
      <dgm:prSet presAssocID="{4D7D34C7-9466-4514-BF51-7396C17436B5}" presName="text_2" presStyleLbl="node1" presStyleIdx="1" presStyleCnt="3">
        <dgm:presLayoutVars>
          <dgm:bulletEnabled val="1"/>
        </dgm:presLayoutVars>
      </dgm:prSet>
      <dgm:spPr/>
    </dgm:pt>
    <dgm:pt modelId="{735912B6-A1F0-4C3A-8FF9-5F4B015E646E}" type="pres">
      <dgm:prSet presAssocID="{4D7D34C7-9466-4514-BF51-7396C17436B5}" presName="accent_2" presStyleCnt="0"/>
      <dgm:spPr/>
    </dgm:pt>
    <dgm:pt modelId="{ED8AE726-C8D1-42AB-AA94-1DA2AADBD5EA}" type="pres">
      <dgm:prSet presAssocID="{4D7D34C7-9466-4514-BF51-7396C17436B5}" presName="accentRepeatNode" presStyleLbl="solidFgAcc1" presStyleIdx="1" presStyleCnt="3"/>
      <dgm:spPr/>
    </dgm:pt>
    <dgm:pt modelId="{CA1F7B3A-F0F3-4E48-8308-CFC14CC15341}" type="pres">
      <dgm:prSet presAssocID="{8E185869-F0D4-43E2-B08A-2F3E83EE98F3}" presName="text_3" presStyleLbl="node1" presStyleIdx="2" presStyleCnt="3">
        <dgm:presLayoutVars>
          <dgm:bulletEnabled val="1"/>
        </dgm:presLayoutVars>
      </dgm:prSet>
      <dgm:spPr/>
    </dgm:pt>
    <dgm:pt modelId="{4DDA6F27-1B94-4239-93F3-FCC48A0FA815}" type="pres">
      <dgm:prSet presAssocID="{8E185869-F0D4-43E2-B08A-2F3E83EE98F3}" presName="accent_3" presStyleCnt="0"/>
      <dgm:spPr/>
    </dgm:pt>
    <dgm:pt modelId="{186C8635-645D-4DEC-8A56-213F2E8273F6}" type="pres">
      <dgm:prSet presAssocID="{8E185869-F0D4-43E2-B08A-2F3E83EE98F3}" presName="accentRepeatNode" presStyleLbl="solidFgAcc1" presStyleIdx="2" presStyleCnt="3"/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CF14734-92F4-4254-B7AE-56381B1967C0}" type="presOf" srcId="{7B62DEA7-9DCD-4B2E-9DC5-BE121C266AFD}" destId="{804947E5-9ACC-416F-B12C-5E8D1E342FFC}" srcOrd="0" destOrd="0" presId="urn:microsoft.com/office/officeart/2008/layout/VerticalCurvedList"/>
    <dgm:cxn modelId="{BDDBE83C-25B6-440E-B56F-F03A1E5B9F41}" type="presOf" srcId="{8E185869-F0D4-43E2-B08A-2F3E83EE98F3}" destId="{CA1F7B3A-F0F3-4E48-8308-CFC14CC15341}" srcOrd="0" destOrd="0" presId="urn:microsoft.com/office/officeart/2008/layout/VerticalCurved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61598B42-5F61-49AA-9CC1-B6A61FFEB2A8}" type="presOf" srcId="{41CDB9B8-E81E-41E7-AE89-8F6EDFC88D92}" destId="{F887C803-1A6D-4297-B616-77D883BCD07E}" srcOrd="0" destOrd="0" presId="urn:microsoft.com/office/officeart/2008/layout/VerticalCurvedList"/>
    <dgm:cxn modelId="{42EA9345-B1E1-4D51-9CB3-310917F47824}" type="presOf" srcId="{4D7D34C7-9466-4514-BF51-7396C17436B5}" destId="{0298EAB3-1543-41FD-81C8-9923475DA588}" srcOrd="0" destOrd="0" presId="urn:microsoft.com/office/officeart/2008/layout/VerticalCurvedList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77E3A2CA-FDAB-4198-BD1F-AF71A4266E01}" type="presOf" srcId="{BA791450-8D1E-4A6F-B71D-2984D9E245C4}" destId="{88C3B4D0-57A0-407B-87F2-AD9BD85D4DE7}" srcOrd="0" destOrd="0" presId="urn:microsoft.com/office/officeart/2008/layout/VerticalCurvedList"/>
    <dgm:cxn modelId="{817E59CB-596C-453B-AE46-2F6713C39F08}" type="presParOf" srcId="{804947E5-9ACC-416F-B12C-5E8D1E342FFC}" destId="{587B5E1D-0E75-4F44-854F-4E2FC93D13B0}" srcOrd="0" destOrd="0" presId="urn:microsoft.com/office/officeart/2008/layout/VerticalCurvedList"/>
    <dgm:cxn modelId="{BB334608-C6A6-4D7A-95EC-0E8D4E9E3C3C}" type="presParOf" srcId="{587B5E1D-0E75-4F44-854F-4E2FC93D13B0}" destId="{D7EB821A-9A40-4975-B97C-FB06FBDEF0F0}" srcOrd="0" destOrd="0" presId="urn:microsoft.com/office/officeart/2008/layout/VerticalCurvedList"/>
    <dgm:cxn modelId="{10C283FD-5D6C-4C5B-B309-333030CB4C48}" type="presParOf" srcId="{D7EB821A-9A40-4975-B97C-FB06FBDEF0F0}" destId="{06FA2FF6-4E84-405E-A36A-F25BE5045074}" srcOrd="0" destOrd="0" presId="urn:microsoft.com/office/officeart/2008/layout/VerticalCurvedList"/>
    <dgm:cxn modelId="{9DEC52B7-AB0E-4E73-8D44-CD572A592FB2}" type="presParOf" srcId="{D7EB821A-9A40-4975-B97C-FB06FBDEF0F0}" destId="{88C3B4D0-57A0-407B-87F2-AD9BD85D4DE7}" srcOrd="1" destOrd="0" presId="urn:microsoft.com/office/officeart/2008/layout/VerticalCurvedList"/>
    <dgm:cxn modelId="{9AD49427-F91C-4926-B61A-DA2DB74C4F81}" type="presParOf" srcId="{D7EB821A-9A40-4975-B97C-FB06FBDEF0F0}" destId="{0C2817A7-AEAB-4CA5-83F7-47B02788855A}" srcOrd="2" destOrd="0" presId="urn:microsoft.com/office/officeart/2008/layout/VerticalCurvedList"/>
    <dgm:cxn modelId="{04CF49C1-329E-48B4-8AA6-E340552B441D}" type="presParOf" srcId="{D7EB821A-9A40-4975-B97C-FB06FBDEF0F0}" destId="{2585EA8F-E3AC-4656-B2D3-4676B23D9E59}" srcOrd="3" destOrd="0" presId="urn:microsoft.com/office/officeart/2008/layout/VerticalCurvedList"/>
    <dgm:cxn modelId="{ECE40D30-DC42-4EE5-AE37-154CF5CC0AAD}" type="presParOf" srcId="{587B5E1D-0E75-4F44-854F-4E2FC93D13B0}" destId="{F887C803-1A6D-4297-B616-77D883BCD07E}" srcOrd="1" destOrd="0" presId="urn:microsoft.com/office/officeart/2008/layout/VerticalCurvedList"/>
    <dgm:cxn modelId="{5399B471-6C67-496A-8526-D34DD5FAFA85}" type="presParOf" srcId="{587B5E1D-0E75-4F44-854F-4E2FC93D13B0}" destId="{1E85D2C4-431B-4DD8-82F1-F3A35093AF7B}" srcOrd="2" destOrd="0" presId="urn:microsoft.com/office/officeart/2008/layout/VerticalCurvedList"/>
    <dgm:cxn modelId="{1A631FAA-2ADD-4745-B3EA-B4497A1946FE}" type="presParOf" srcId="{1E85D2C4-431B-4DD8-82F1-F3A35093AF7B}" destId="{055C0670-49B2-4EC8-A0F4-59006CD04165}" srcOrd="0" destOrd="0" presId="urn:microsoft.com/office/officeart/2008/layout/VerticalCurvedList"/>
    <dgm:cxn modelId="{5FEA70C2-2446-45D3-A9D6-F53745F7590A}" type="presParOf" srcId="{587B5E1D-0E75-4F44-854F-4E2FC93D13B0}" destId="{0298EAB3-1543-41FD-81C8-9923475DA588}" srcOrd="3" destOrd="0" presId="urn:microsoft.com/office/officeart/2008/layout/VerticalCurvedList"/>
    <dgm:cxn modelId="{5DF4DE1D-0B17-46FC-8EE9-6572944F8FFA}" type="presParOf" srcId="{587B5E1D-0E75-4F44-854F-4E2FC93D13B0}" destId="{735912B6-A1F0-4C3A-8FF9-5F4B015E646E}" srcOrd="4" destOrd="0" presId="urn:microsoft.com/office/officeart/2008/layout/VerticalCurvedList"/>
    <dgm:cxn modelId="{47913558-EBE3-46D4-B8BC-EFD93BF49756}" type="presParOf" srcId="{735912B6-A1F0-4C3A-8FF9-5F4B015E646E}" destId="{ED8AE726-C8D1-42AB-AA94-1DA2AADBD5EA}" srcOrd="0" destOrd="0" presId="urn:microsoft.com/office/officeart/2008/layout/VerticalCurvedList"/>
    <dgm:cxn modelId="{F1F0D9A4-B4C4-4141-9880-A1D032AE8845}" type="presParOf" srcId="{587B5E1D-0E75-4F44-854F-4E2FC93D13B0}" destId="{CA1F7B3A-F0F3-4E48-8308-CFC14CC15341}" srcOrd="5" destOrd="0" presId="urn:microsoft.com/office/officeart/2008/layout/VerticalCurvedList"/>
    <dgm:cxn modelId="{287A83ED-6771-4C24-9E9A-0EA9AB86D3F5}" type="presParOf" srcId="{587B5E1D-0E75-4F44-854F-4E2FC93D13B0}" destId="{4DDA6F27-1B94-4239-93F3-FCC48A0FA815}" srcOrd="6" destOrd="0" presId="urn:microsoft.com/office/officeart/2008/layout/VerticalCurvedList"/>
    <dgm:cxn modelId="{AA31DDBF-FE13-44CA-A62D-090B216715C3}" type="presParOf" srcId="{4DDA6F27-1B94-4239-93F3-FCC48A0FA815}" destId="{186C8635-645D-4DEC-8A56-213F2E8273F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CEBFB-B6C0-4518-9E76-B1250D3AEE20}">
      <dsp:nvSpPr>
        <dsp:cNvPr id="0" name=""/>
        <dsp:cNvSpPr/>
      </dsp:nvSpPr>
      <dsp:spPr>
        <a:xfrm>
          <a:off x="45544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3BB2D-F9F1-4489-93C4-A156AC3849E7}">
      <dsp:nvSpPr>
        <dsp:cNvPr id="0" name=""/>
        <dsp:cNvSpPr/>
      </dsp:nvSpPr>
      <dsp:spPr>
        <a:xfrm>
          <a:off x="503460" y="1109340"/>
          <a:ext cx="540175" cy="5401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00CD1A-2D28-4054-8809-838E618A0595}">
      <dsp:nvSpPr>
        <dsp:cNvPr id="0" name=""/>
        <dsp:cNvSpPr/>
      </dsp:nvSpPr>
      <dsp:spPr>
        <a:xfrm>
          <a:off x="1869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근면 </a:t>
          </a:r>
          <a:b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</a:b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성실</a:t>
          </a:r>
        </a:p>
      </dsp:txBody>
      <dsp:txXfrm>
        <a:off x="1869" y="2127153"/>
        <a:ext cx="1543359" cy="617343"/>
      </dsp:txXfrm>
    </dsp:sp>
    <dsp:sp modelId="{F82A6E7C-4234-4816-9EB8-ED399009E25C}">
      <dsp:nvSpPr>
        <dsp:cNvPr id="0" name=""/>
        <dsp:cNvSpPr/>
      </dsp:nvSpPr>
      <dsp:spPr>
        <a:xfrm>
          <a:off x="1858992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A5F9BB-3E28-4026-A392-7F4C0A3085E2}">
      <dsp:nvSpPr>
        <dsp:cNvPr id="0" name=""/>
        <dsp:cNvSpPr/>
      </dsp:nvSpPr>
      <dsp:spPr>
        <a:xfrm>
          <a:off x="2316908" y="1093102"/>
          <a:ext cx="540175" cy="5401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9F61D3-444E-4541-AC4F-326FDA9BEAF3}">
      <dsp:nvSpPr>
        <dsp:cNvPr id="0" name=""/>
        <dsp:cNvSpPr/>
      </dsp:nvSpPr>
      <dsp:spPr>
        <a:xfrm>
          <a:off x="1815316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창의적인 통찰력</a:t>
          </a:r>
        </a:p>
      </dsp:txBody>
      <dsp:txXfrm>
        <a:off x="1815316" y="2127153"/>
        <a:ext cx="1543359" cy="617343"/>
      </dsp:txXfrm>
    </dsp:sp>
    <dsp:sp modelId="{CA848760-99D5-488A-AFB3-9EA6BD946B87}">
      <dsp:nvSpPr>
        <dsp:cNvPr id="0" name=""/>
        <dsp:cNvSpPr/>
      </dsp:nvSpPr>
      <dsp:spPr>
        <a:xfrm>
          <a:off x="3672439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546ED-1D49-469E-BE29-17C87FAFD7C8}">
      <dsp:nvSpPr>
        <dsp:cNvPr id="0" name=""/>
        <dsp:cNvSpPr/>
      </dsp:nvSpPr>
      <dsp:spPr>
        <a:xfrm>
          <a:off x="4151622" y="1093102"/>
          <a:ext cx="540175" cy="5401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60347C-5C69-4C15-9A6A-3E9A9E20C3DA}">
      <dsp:nvSpPr>
        <dsp:cNvPr id="0" name=""/>
        <dsp:cNvSpPr/>
      </dsp:nvSpPr>
      <dsp:spPr>
        <a:xfrm>
          <a:off x="3628763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팀워크</a:t>
          </a:r>
        </a:p>
      </dsp:txBody>
      <dsp:txXfrm>
        <a:off x="3628763" y="2127153"/>
        <a:ext cx="1543359" cy="6173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3B4D0-57A0-407B-87F2-AD9BD85D4DE7}">
      <dsp:nvSpPr>
        <dsp:cNvPr id="0" name=""/>
        <dsp:cNvSpPr/>
      </dsp:nvSpPr>
      <dsp:spPr>
        <a:xfrm>
          <a:off x="-4105805" y="-630138"/>
          <a:ext cx="4892476" cy="4892476"/>
        </a:xfrm>
        <a:prstGeom prst="blockArc">
          <a:avLst>
            <a:gd name="adj1" fmla="val 18900000"/>
            <a:gd name="adj2" fmla="val 2700000"/>
            <a:gd name="adj3" fmla="val 441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87C803-1A6D-4297-B616-77D883BCD07E}">
      <dsp:nvSpPr>
        <dsp:cNvPr id="0" name=""/>
        <dsp:cNvSpPr/>
      </dsp:nvSpPr>
      <dsp:spPr>
        <a:xfrm>
          <a:off x="505906" y="363220"/>
          <a:ext cx="4669660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altLang="ko-KR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D.C.</a:t>
          </a:r>
          <a:endParaRPr lang="ko-KR" altLang="en-US" sz="2700" kern="1200" noProof="0" dirty="0">
            <a:solidFill>
              <a:schemeClr val="accent1"/>
            </a:solidFill>
            <a:latin typeface="에스코어 드림 6 Bold" panose="020B0703030302020204" pitchFamily="34" charset="-127"/>
            <a:ea typeface="에스코어 드림 6 Bold" panose="020B0703030302020204" pitchFamily="34" charset="-127"/>
          </a:endParaRPr>
        </a:p>
      </dsp:txBody>
      <dsp:txXfrm>
        <a:off x="505906" y="363220"/>
        <a:ext cx="4669660" cy="726440"/>
      </dsp:txXfrm>
    </dsp:sp>
    <dsp:sp modelId="{055C0670-49B2-4EC8-A0F4-59006CD04165}">
      <dsp:nvSpPr>
        <dsp:cNvPr id="0" name=""/>
        <dsp:cNvSpPr/>
      </dsp:nvSpPr>
      <dsp:spPr>
        <a:xfrm>
          <a:off x="51881" y="27241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8EAB3-1543-41FD-81C8-9923475DA588}">
      <dsp:nvSpPr>
        <dsp:cNvPr id="0" name=""/>
        <dsp:cNvSpPr/>
      </dsp:nvSpPr>
      <dsp:spPr>
        <a:xfrm>
          <a:off x="769967" y="1452880"/>
          <a:ext cx="4405599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네덜란드</a:t>
          </a:r>
        </a:p>
      </dsp:txBody>
      <dsp:txXfrm>
        <a:off x="769967" y="1452880"/>
        <a:ext cx="4405599" cy="726440"/>
      </dsp:txXfrm>
    </dsp:sp>
    <dsp:sp modelId="{ED8AE726-C8D1-42AB-AA94-1DA2AADBD5EA}">
      <dsp:nvSpPr>
        <dsp:cNvPr id="0" name=""/>
        <dsp:cNvSpPr/>
      </dsp:nvSpPr>
      <dsp:spPr>
        <a:xfrm>
          <a:off x="315942" y="136207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F7B3A-F0F3-4E48-8308-CFC14CC15341}">
      <dsp:nvSpPr>
        <dsp:cNvPr id="0" name=""/>
        <dsp:cNvSpPr/>
      </dsp:nvSpPr>
      <dsp:spPr>
        <a:xfrm>
          <a:off x="505906" y="2542540"/>
          <a:ext cx="4669660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도쿄</a:t>
          </a:r>
        </a:p>
      </dsp:txBody>
      <dsp:txXfrm>
        <a:off x="505906" y="2542540"/>
        <a:ext cx="4669660" cy="726440"/>
      </dsp:txXfrm>
    </dsp:sp>
    <dsp:sp modelId="{186C8635-645D-4DEC-8A56-213F2E8273F6}">
      <dsp:nvSpPr>
        <dsp:cNvPr id="0" name=""/>
        <dsp:cNvSpPr/>
      </dsp:nvSpPr>
      <dsp:spPr>
        <a:xfrm>
          <a:off x="51881" y="245173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아이콘 원 레이블 목록"/>
  <dgm:desc val="관련 시각적 개체를 동반한 비순차적이거나 그룹화된 정보를 표시하는 데 사용합니다. 짧은 텍스트 캡션이 있는 아이콘이나 작은 그림에 적합합니다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5611B-2A5D-4A6C-B32B-B0169786079A}" type="datetime1">
              <a:rPr lang="ko-KR" altLang="en-US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2019-12-13</a:t>
            </a:fld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0AA77-87CB-4894-8D47-DDE416DE50DC}" type="slidenum">
              <a:rPr lang="en-US" altLang="ko-KR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‹#›</a:t>
            </a:fld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30519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fld id="{0CE3E8F0-1F8A-410B-B431-8EBF6440B317}" type="datetime1">
              <a:rPr lang="ko-KR" altLang="en-US" smtClean="0"/>
              <a:pPr/>
              <a:t>2019-12-13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dirty="0"/>
              <a:t>마스터 텍스트 스타일 편집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fld id="{C4742E2D-76CF-4F6E-900D-B8E97DA78C66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7405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0730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586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6424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69896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자영업자 중에서도 고용원이 없는 자영업자를 영세자영업자로 분류하는데 이 비중이 무려 </a:t>
            </a:r>
            <a:r>
              <a:rPr lang="en-US" altLang="ko-KR" dirty="0"/>
              <a:t>75.9%</a:t>
            </a:r>
            <a:r>
              <a:rPr lang="ko-KR" altLang="en-US" dirty="0"/>
              <a:t>나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5077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충남이 평균에 가장 가까움</a:t>
            </a:r>
            <a:r>
              <a:rPr lang="en-US" altLang="ko-KR" dirty="0"/>
              <a:t>. 10.5%  </a:t>
            </a:r>
            <a:r>
              <a:rPr lang="ko-KR" altLang="en-US" dirty="0"/>
              <a:t>제주는 평균보다 낮은 수준</a:t>
            </a:r>
            <a:r>
              <a:rPr lang="en-US" altLang="ko-KR" dirty="0"/>
              <a:t>. </a:t>
            </a:r>
            <a:r>
              <a:rPr lang="ko-KR" altLang="en-US" dirty="0"/>
              <a:t>최근 </a:t>
            </a:r>
            <a:r>
              <a:rPr lang="en-US" altLang="ko-KR" dirty="0"/>
              <a:t>5</a:t>
            </a:r>
            <a:r>
              <a:rPr lang="ko-KR" altLang="en-US" dirty="0"/>
              <a:t>년간 전국 평균보다 낮고 </a:t>
            </a:r>
            <a:r>
              <a:rPr lang="en-US" altLang="ko-KR" dirty="0"/>
              <a:t>10%</a:t>
            </a:r>
            <a:r>
              <a:rPr lang="ko-KR" altLang="en-US" dirty="0"/>
              <a:t>를 넘지 않는 수준 유지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7247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충남이 평균에 가장 가까움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23778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3086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2018</a:t>
            </a:r>
            <a:r>
              <a:rPr lang="ko-KR" altLang="en-US" dirty="0"/>
              <a:t>기준</a:t>
            </a:r>
            <a:r>
              <a:rPr lang="en-US" altLang="ko-KR" dirty="0"/>
              <a:t>. </a:t>
            </a:r>
            <a:r>
              <a:rPr lang="ko-KR" altLang="en-US" dirty="0"/>
              <a:t>대구 평균매출 </a:t>
            </a:r>
            <a:r>
              <a:rPr lang="en-US" altLang="ko-KR" dirty="0"/>
              <a:t>1</a:t>
            </a:r>
            <a:r>
              <a:rPr lang="ko-KR" altLang="en-US" dirty="0"/>
              <a:t>위</a:t>
            </a:r>
            <a:r>
              <a:rPr lang="en-US" altLang="ko-KR" dirty="0"/>
              <a:t>. </a:t>
            </a:r>
            <a:r>
              <a:rPr lang="ko-KR" altLang="en-US" dirty="0"/>
              <a:t>평균이익은 </a:t>
            </a:r>
            <a:r>
              <a:rPr lang="en-US" altLang="ko-KR" dirty="0"/>
              <a:t>1</a:t>
            </a:r>
            <a:r>
              <a:rPr lang="ko-KR" altLang="en-US" dirty="0"/>
              <a:t>위 대구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위 서울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0145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6955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277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034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7292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1901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5215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2116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7440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9152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9523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09019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25071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4017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0734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612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4146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2141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036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2754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772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 rtlCol="0"/>
          <a:lstStyle>
            <a:lvl1pPr>
              <a:defRPr sz="5400"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AE64A502-BC05-4A5A-B75C-D0A5F6073B19}" type="datetime1">
              <a:rPr lang="ko-KR" altLang="en-US" smtClean="0"/>
              <a:pPr/>
              <a:t>2019-12-13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6479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15" name="그림 개체 틀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A723FC-76D3-4274-A443-F784767007B6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38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(F)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rtlCol="0" anchor="b"/>
          <a:lstStyle>
            <a:lvl1pPr algn="l">
              <a:defRPr sz="4200" b="1" cap="none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rtlCol="0"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9" name="텍스트 개체 틀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6E5522-4FDD-45D1-AD6E-17587DAAAE46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66776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(F)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제목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 rtlCol="0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FCD09-D6E6-4392-BF22-C2F19BD1BC9E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9796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15E65-589F-4AD0-B133-984724542C7D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136900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(F)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rtlCol="0" anchor="t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E979DF-5FB6-40B9-8F47-C59C5F529E42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05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 rtlCol="0"/>
          <a:lstStyle>
            <a:lvl1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1pPr>
            <a:lvl2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2pPr>
            <a:lvl3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3pPr>
            <a:lvl4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4pPr>
            <a:lvl5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5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8AAA7299-F69D-478E-95EE-2E88C5979280}" type="datetime1">
              <a:rPr lang="ko-KR" altLang="en-US" smtClean="0"/>
              <a:pPr/>
              <a:t>2019-12-13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972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rtlCol="0" anchor="b"/>
          <a:lstStyle>
            <a:lvl1pPr algn="r">
              <a:defRPr sz="4800" b="1" cap="none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rtlCol="0"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663CB4-8DED-4BEE-897F-87F954CE7F79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0627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8C5122-98D5-40B4-A28D-DA7855E530EC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46789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CDD51A-8838-4C10-8BF8-5A994C6BC583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048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CAF246-3890-4988-9671-37FDDD40C1C2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2079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E09122-265D-42E3-A4B4-CC66092B09F2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9998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rtlCol="0" anchor="b"/>
          <a:lstStyle>
            <a:lvl1pPr algn="l">
              <a:defRPr sz="2000" b="1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E21937-D660-4E57-939F-667076E94609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70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그림 개체 틀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rtlCol="0"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 rtlCol="0"/>
          <a:lstStyle/>
          <a:p>
            <a:pPr rtl="0"/>
            <a:fld id="{89077D50-3931-498F-BD2A-4C230448F4E9}" type="datetime1">
              <a:rPr lang="ko-KR" altLang="en-US" noProof="0" smtClean="0"/>
              <a:t>2019-12-13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5374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BC361F95-FD4B-4FF9-8F7F-B4DABF925C32}" type="datetime1">
              <a:rPr lang="ko-KR" altLang="en-US" smtClean="0"/>
              <a:pPr/>
              <a:t>2019-12-13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1268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에스코어 드림 9 Black" panose="020B0A03030302020204" pitchFamily="34" charset="-127"/>
          <a:ea typeface="에스코어 드림 9 Black" panose="020B0A03030302020204" pitchFamily="34" charset="-127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ea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kosis.kr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www.jeju.go.kr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6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탁자에 모여 공동 작업하는 팀원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0456" y="414458"/>
            <a:ext cx="11531088" cy="602908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pPr rtl="0">
              <a:lnSpc>
                <a:spcPct val="90000"/>
              </a:lnSpc>
            </a:pPr>
            <a:r>
              <a:rPr lang="ko-KR" altLang="en-US" sz="7200" dirty="0">
                <a:solidFill>
                  <a:srgbClr val="F03B5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제주</a:t>
            </a:r>
            <a:r>
              <a:rPr lang="ko-KR" altLang="en-US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 살고 싶다</a:t>
            </a:r>
            <a:br>
              <a:rPr lang="en-US" altLang="ko-KR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r>
              <a:rPr lang="en-US" altLang="ko-KR" sz="3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</a:t>
            </a:r>
            <a:r>
              <a:rPr lang="ko-KR" altLang="en-US" sz="3600" dirty="0">
                <a:solidFill>
                  <a:srgbClr val="F03B5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ko-KR" altLang="en-US" sz="3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할까</a:t>
            </a:r>
            <a:r>
              <a:rPr lang="en-US" altLang="ko-KR" sz="3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3600" dirty="0">
                <a:solidFill>
                  <a:srgbClr val="F03B5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ko-KR" altLang="en-US" sz="3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을 할까</a:t>
            </a:r>
            <a:r>
              <a:rPr lang="en-US" altLang="ko-KR" sz="3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?</a:t>
            </a:r>
            <a:endParaRPr lang="ko-KR" altLang="en-US" sz="72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9CA982C5-8822-5F41-B151-CBFC3278D9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en-US" altLang="ko-KR" dirty="0">
                <a:solidFill>
                  <a:srgbClr val="F03B5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</a:t>
            </a:r>
            <a:r>
              <a:rPr lang="ko-KR" altLang="en-US" dirty="0">
                <a:solidFill>
                  <a:srgbClr val="F03B5E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조 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강영훈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김호경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이현창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정규진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02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안정성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7186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안정성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수익성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63946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안정성 수익성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0641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 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E70C8-26FF-4BD9-B847-96C8FB621FE8}"/>
              </a:ext>
            </a:extLst>
          </p:cNvPr>
          <p:cNvSpPr txBox="1"/>
          <p:nvPr/>
        </p:nvSpPr>
        <p:spPr>
          <a:xfrm>
            <a:off x="9315450" y="6179979"/>
            <a:ext cx="287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행정구역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시도 종사상지위별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취업자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3674E3-EA64-4EFB-AFF9-0FF1DB3EC149}"/>
              </a:ext>
            </a:extLst>
          </p:cNvPr>
          <p:cNvSpPr txBox="1"/>
          <p:nvPr/>
        </p:nvSpPr>
        <p:spPr>
          <a:xfrm>
            <a:off x="8401050" y="191552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2018 </a:t>
            </a:r>
            <a:r>
              <a:rPr lang="ko-KR" altLang="en-US" dirty="0"/>
              <a:t>시도별 자영업자 비율</a:t>
            </a:r>
            <a:r>
              <a:rPr lang="en-US" altLang="ko-KR" dirty="0"/>
              <a:t>(%)</a:t>
            </a:r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733C3BE-DA53-47C3-B0D2-B691743A0BCD}"/>
              </a:ext>
            </a:extLst>
          </p:cNvPr>
          <p:cNvGrpSpPr/>
          <p:nvPr/>
        </p:nvGrpSpPr>
        <p:grpSpPr>
          <a:xfrm>
            <a:off x="3395662" y="2415892"/>
            <a:ext cx="5167313" cy="4442108"/>
            <a:chOff x="3395662" y="2415892"/>
            <a:chExt cx="5167313" cy="444210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F6CC347-BCE9-4E3B-A8CA-479ABA9CC9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592"/>
            <a:stretch/>
          </p:blipFill>
          <p:spPr>
            <a:xfrm>
              <a:off x="3395662" y="2563968"/>
              <a:ext cx="5167313" cy="429403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D6F020-B108-49F6-8E9B-4DCEDF6EF50D}"/>
                </a:ext>
              </a:extLst>
            </p:cNvPr>
            <p:cNvSpPr txBox="1"/>
            <p:nvPr/>
          </p:nvSpPr>
          <p:spPr>
            <a:xfrm>
              <a:off x="7324939" y="2415892"/>
              <a:ext cx="942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03B5E"/>
                  </a:solidFill>
                </a:rPr>
                <a:t>28.5%</a:t>
              </a:r>
            </a:p>
            <a:p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6EDD0DD-AC0C-49EF-BEDB-41C652AFF501}"/>
                </a:ext>
              </a:extLst>
            </p:cNvPr>
            <p:cNvSpPr/>
            <p:nvPr/>
          </p:nvSpPr>
          <p:spPr>
            <a:xfrm>
              <a:off x="7472469" y="2781300"/>
              <a:ext cx="519005" cy="301268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E5411B0-B8E2-4DF5-B87E-BE0DCD925C94}"/>
              </a:ext>
            </a:extLst>
          </p:cNvPr>
          <p:cNvSpPr txBox="1"/>
          <p:nvPr/>
        </p:nvSpPr>
        <p:spPr>
          <a:xfrm>
            <a:off x="7815262" y="3050143"/>
            <a:ext cx="405288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 </a:t>
            </a:r>
            <a:r>
              <a:rPr lang="ko-KR" altLang="en-US" sz="2400" dirty="0"/>
              <a:t>자영업자 비율</a:t>
            </a:r>
            <a:endParaRPr lang="en-US" altLang="ko-KR" sz="2400" dirty="0"/>
          </a:p>
          <a:p>
            <a:pPr algn="r"/>
            <a:r>
              <a:rPr lang="en-US" altLang="ko-KR" sz="2800" dirty="0">
                <a:solidFill>
                  <a:srgbClr val="F03B5E"/>
                </a:solidFill>
              </a:rPr>
              <a:t>1</a:t>
            </a:r>
            <a:r>
              <a:rPr lang="ko-KR" altLang="en-US" sz="2800" dirty="0">
                <a:solidFill>
                  <a:srgbClr val="F03B5E"/>
                </a:solidFill>
              </a:rPr>
              <a:t>위 제주 </a:t>
            </a:r>
            <a:r>
              <a:rPr lang="en-US" altLang="ko-KR" sz="2800" dirty="0">
                <a:solidFill>
                  <a:srgbClr val="F03B5E"/>
                </a:solidFill>
              </a:rPr>
              <a:t>28.5%</a:t>
            </a:r>
          </a:p>
          <a:p>
            <a:pPr algn="r"/>
            <a:r>
              <a:rPr lang="ko-KR" altLang="en-US" sz="2400" dirty="0"/>
              <a:t>전국 평균 </a:t>
            </a:r>
            <a:r>
              <a:rPr lang="en-US" altLang="ko-KR" sz="2400" dirty="0"/>
              <a:t>20.3%</a:t>
            </a:r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2B3A8C-A9B5-4D2B-8AC3-D3AF2CFDBE7A}"/>
              </a:ext>
            </a:extLst>
          </p:cNvPr>
          <p:cNvSpPr txBox="1"/>
          <p:nvPr/>
        </p:nvSpPr>
        <p:spPr>
          <a:xfrm>
            <a:off x="7815262" y="4677756"/>
            <a:ext cx="40529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제주 자영업자</a:t>
            </a:r>
            <a:endParaRPr lang="en-US" altLang="ko-KR" sz="3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altLang="ko-KR" sz="3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‘</a:t>
            </a:r>
            <a:r>
              <a:rPr lang="ko-KR" altLang="en-US" sz="3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과포화</a:t>
            </a:r>
            <a:r>
              <a:rPr lang="en-US" altLang="ko-KR" sz="3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’</a:t>
            </a:r>
            <a:endParaRPr lang="ko-KR" altLang="en-US" sz="3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903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 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653DED-DA75-4F68-AF4B-AD55254BB0EE}"/>
              </a:ext>
            </a:extLst>
          </p:cNvPr>
          <p:cNvSpPr txBox="1"/>
          <p:nvPr/>
        </p:nvSpPr>
        <p:spPr>
          <a:xfrm>
            <a:off x="8401050" y="191552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2018 </a:t>
            </a:r>
            <a:r>
              <a:rPr lang="ko-KR" altLang="en-US" dirty="0"/>
              <a:t>제주도 자영업자 구성비</a:t>
            </a:r>
            <a:r>
              <a:rPr lang="en-US" altLang="ko-KR" dirty="0"/>
              <a:t>(%)</a:t>
            </a:r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243D4E5-506C-40C4-A65E-8932ED19D5AE}"/>
              </a:ext>
            </a:extLst>
          </p:cNvPr>
          <p:cNvGrpSpPr/>
          <p:nvPr/>
        </p:nvGrpSpPr>
        <p:grpSpPr>
          <a:xfrm>
            <a:off x="2748832" y="1989785"/>
            <a:ext cx="5548313" cy="4733438"/>
            <a:chOff x="3567547" y="1915520"/>
            <a:chExt cx="5548313" cy="473343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1A12233-C962-413E-835A-BABFC2C897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0264"/>
            <a:stretch/>
          </p:blipFill>
          <p:spPr>
            <a:xfrm>
              <a:off x="3567547" y="1915520"/>
              <a:ext cx="5548313" cy="473343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1B2460-F7DF-4DA4-9A62-64AF23783A8F}"/>
                </a:ext>
              </a:extLst>
            </p:cNvPr>
            <p:cNvSpPr txBox="1"/>
            <p:nvPr/>
          </p:nvSpPr>
          <p:spPr>
            <a:xfrm>
              <a:off x="5038725" y="4835336"/>
              <a:ext cx="17621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75.9%</a:t>
              </a:r>
            </a:p>
            <a:p>
              <a:r>
                <a:rPr lang="ko-KR" altLang="en-US" sz="1600" dirty="0">
                  <a:solidFill>
                    <a:schemeClr val="bg1"/>
                  </a:solidFill>
                </a:rPr>
                <a:t>영세자영업자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60A605-DB77-45D7-B7A2-3C5378EF327A}"/>
                </a:ext>
              </a:extLst>
            </p:cNvPr>
            <p:cNvSpPr txBox="1"/>
            <p:nvPr/>
          </p:nvSpPr>
          <p:spPr>
            <a:xfrm>
              <a:off x="5824537" y="3525507"/>
              <a:ext cx="14954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24.1%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</a:rPr>
                <a:t>고용원이</a:t>
              </a:r>
              <a:r>
                <a:rPr lang="en-US" altLang="ko-KR" sz="1400" dirty="0">
                  <a:solidFill>
                    <a:schemeClr val="bg1"/>
                  </a:solidFill>
                </a:rPr>
                <a:t> </a:t>
              </a:r>
              <a:r>
                <a:rPr lang="ko-KR" altLang="en-US" sz="1400" dirty="0">
                  <a:solidFill>
                    <a:schemeClr val="bg1"/>
                  </a:solidFill>
                </a:rPr>
                <a:t>있는 자영업자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C9C87A3-E6C7-4137-8404-B7BBCCD3F677}"/>
              </a:ext>
            </a:extLst>
          </p:cNvPr>
          <p:cNvSpPr txBox="1"/>
          <p:nvPr/>
        </p:nvSpPr>
        <p:spPr>
          <a:xfrm>
            <a:off x="9315450" y="6179979"/>
            <a:ext cx="287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행정구역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시도 종사상지위별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취업자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FD9DA5-C995-41CC-9B4B-B85FB3FFBD39}"/>
              </a:ext>
            </a:extLst>
          </p:cNvPr>
          <p:cNvSpPr txBox="1"/>
          <p:nvPr/>
        </p:nvSpPr>
        <p:spPr>
          <a:xfrm>
            <a:off x="9115860" y="3846688"/>
            <a:ext cx="2752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혼자 일하는</a:t>
            </a:r>
            <a:endParaRPr lang="en-US" altLang="ko-KR" sz="24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ko-KR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영세 자영업자</a:t>
            </a:r>
            <a:endParaRPr lang="en-US" altLang="ko-KR" sz="24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altLang="ko-KR" sz="2400" dirty="0"/>
              <a:t>75.9%</a:t>
            </a:r>
          </a:p>
          <a:p>
            <a:pPr algn="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3394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안정성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093B1B-CA7B-4C9B-9DA6-F32C10C48023}"/>
              </a:ext>
            </a:extLst>
          </p:cNvPr>
          <p:cNvSpPr txBox="1"/>
          <p:nvPr/>
        </p:nvSpPr>
        <p:spPr>
          <a:xfrm>
            <a:off x="8401050" y="1915520"/>
            <a:ext cx="379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2014~2018</a:t>
            </a:r>
          </a:p>
          <a:p>
            <a:pPr algn="r"/>
            <a:r>
              <a:rPr lang="ko-KR" altLang="en-US" dirty="0"/>
              <a:t>전국시도별 평균 </a:t>
            </a:r>
            <a:r>
              <a:rPr lang="ko-KR" altLang="en-US" dirty="0" err="1"/>
              <a:t>폐업률</a:t>
            </a:r>
            <a:r>
              <a:rPr lang="en-US" altLang="ko-KR" dirty="0"/>
              <a:t>(%)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2CB720-DBC8-403B-BCC4-C75A646DD0EB}"/>
              </a:ext>
            </a:extLst>
          </p:cNvPr>
          <p:cNvSpPr txBox="1"/>
          <p:nvPr/>
        </p:nvSpPr>
        <p:spPr>
          <a:xfrm>
            <a:off x="9001125" y="6179979"/>
            <a:ext cx="319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가동사업자 현황 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II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사업존속연수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지역 업태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2014~2018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74B9F5-F520-4756-9E44-4D816C50A3AC}"/>
              </a:ext>
            </a:extLst>
          </p:cNvPr>
          <p:cNvSpPr txBox="1"/>
          <p:nvPr/>
        </p:nvSpPr>
        <p:spPr>
          <a:xfrm>
            <a:off x="1328043" y="6318478"/>
            <a:ext cx="2107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개년 평균 </a:t>
            </a:r>
            <a:r>
              <a:rPr lang="ko-KR" altLang="en-US" dirty="0" err="1"/>
              <a:t>폐업률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4E5BC5-4F2D-4673-8928-0CE863541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00" b="1102"/>
          <a:stretch/>
        </p:blipFill>
        <p:spPr>
          <a:xfrm>
            <a:off x="324698" y="2755873"/>
            <a:ext cx="3966854" cy="3424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E74FCCE-468C-40C5-BF8C-EDC1A0E860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55"/>
          <a:stretch/>
        </p:blipFill>
        <p:spPr>
          <a:xfrm>
            <a:off x="4678518" y="2755873"/>
            <a:ext cx="3919529" cy="34241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2B0840-6A0F-4943-92AE-43E0CE8A776B}"/>
                  </a:ext>
                </a:extLst>
              </p:cNvPr>
              <p:cNvSpPr txBox="1"/>
              <p:nvPr/>
            </p:nvSpPr>
            <p:spPr>
              <a:xfrm>
                <a:off x="8985013" y="4102100"/>
                <a:ext cx="4413571" cy="4864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2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폐</a:t>
                </a:r>
                <a14:m>
                  <m:oMath xmlns:m="http://schemas.openxmlformats.org/officeDocument/2006/math">
                    <m:r>
                      <a:rPr lang="ko-KR" altLang="en-US" sz="1200" b="0" i="1" dirty="0" smtClean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업</m:t>
                    </m:r>
                    <m:r>
                      <a:rPr lang="ko-KR" altLang="en-US" sz="1200" i="1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률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폐</m:t>
                        </m:r>
                        <m:r>
                          <a:rPr lang="ko-KR" altLang="en-US" sz="1200" i="1" smtClean="0">
                            <a:latin typeface="Cambria Math" panose="02040503050406030204" pitchFamily="18" charset="0"/>
                          </a:rPr>
                          <m:t>업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사</m:t>
                        </m:r>
                        <m:r>
                          <a:rPr lang="ko-KR" altLang="en-US" sz="1200" i="1" smtClean="0">
                            <a:latin typeface="Cambria Math" panose="02040503050406030204" pitchFamily="18" charset="0"/>
                          </a:rPr>
                          <m:t>업</m:t>
                        </m:r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자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i="1" smtClean="0">
                            <a:latin typeface="Cambria Math" panose="02040503050406030204" pitchFamily="18" charset="0"/>
                          </a:rPr>
                          <m:t>수</m:t>
                        </m:r>
                      </m:num>
                      <m:den>
                        <m:eqArr>
                          <m:eqArrPr>
                            <m:ctrlPr>
                              <a:rPr lang="ko-KR" altLang="en-US" sz="12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/>
                          <m:e>
                            <m:r>
                              <a:rPr lang="ko-KR" altLang="en-US" sz="1200" i="1">
                                <a:latin typeface="Cambria Math" panose="02040503050406030204" pitchFamily="18" charset="0"/>
                              </a:rPr>
                              <m:t>가</m:t>
                            </m:r>
                            <m:r>
                              <a:rPr lang="ko-KR" altLang="en-US" sz="1200" i="1" smtClean="0">
                                <a:latin typeface="Cambria Math" panose="02040503050406030204" pitchFamily="18" charset="0"/>
                              </a:rPr>
                              <m:t>동</m:t>
                            </m:r>
                            <m:r>
                              <a:rPr lang="ko-KR" altLang="en-US" sz="1200" i="1">
                                <a:latin typeface="Cambria Math" panose="02040503050406030204" pitchFamily="18" charset="0"/>
                              </a:rPr>
                              <m:t>사업자수</m:t>
                            </m:r>
                            <m:r>
                              <a:rPr lang="en-US" altLang="ko-KR" sz="12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ko-KR" altLang="en-US" sz="1200" i="1">
                                <a:latin typeface="Cambria Math" panose="02040503050406030204" pitchFamily="18" charset="0"/>
                              </a:rPr>
                              <m:t>폐업사업자수</m:t>
                            </m:r>
                          </m:e>
                        </m:eqArr>
                      </m:den>
                    </m:f>
                  </m:oMath>
                </a14:m>
                <a:r>
                  <a:rPr lang="ko-KR" altLang="en-US" sz="20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</a:t>
                </a:r>
                <a:r>
                  <a:rPr lang="en-US" altLang="ko-KR" sz="1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X 100</a:t>
                </a:r>
                <a:endParaRPr lang="ko-KR" altLang="en-US" sz="20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2B0840-6A0F-4943-92AE-43E0CE8A7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5013" y="4102100"/>
                <a:ext cx="4413571" cy="486415"/>
              </a:xfrm>
              <a:prstGeom prst="rect">
                <a:avLst/>
              </a:prstGeom>
              <a:blipFill>
                <a:blip r:embed="rId5"/>
                <a:stretch>
                  <a:fillRect l="-2210" t="-5000" b="-162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84A44D-519A-4F1C-8648-B8A622344572}"/>
              </a:ext>
            </a:extLst>
          </p:cNvPr>
          <p:cNvSpPr txBox="1"/>
          <p:nvPr/>
        </p:nvSpPr>
        <p:spPr>
          <a:xfrm>
            <a:off x="5486297" y="6330092"/>
            <a:ext cx="2409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2014~2018</a:t>
            </a:r>
            <a:r>
              <a:rPr lang="ko-KR" altLang="en-US" dirty="0"/>
              <a:t>년 </a:t>
            </a:r>
            <a:r>
              <a:rPr lang="ko-KR" altLang="en-US" dirty="0" err="1"/>
              <a:t>폐업률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40489E-DB1D-4431-8696-5BD8C6500CC4}"/>
              </a:ext>
            </a:extLst>
          </p:cNvPr>
          <p:cNvSpPr txBox="1"/>
          <p:nvPr/>
        </p:nvSpPr>
        <p:spPr>
          <a:xfrm>
            <a:off x="3567672" y="3560995"/>
            <a:ext cx="989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03B5E"/>
                </a:solidFill>
              </a:rPr>
              <a:t>9.7%</a:t>
            </a:r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78EE12-6BD4-43BB-869A-3BA954B27E35}"/>
              </a:ext>
            </a:extLst>
          </p:cNvPr>
          <p:cNvSpPr txBox="1"/>
          <p:nvPr/>
        </p:nvSpPr>
        <p:spPr>
          <a:xfrm>
            <a:off x="551865" y="3461382"/>
            <a:ext cx="2911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10.5%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9064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안정성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093B1B-CA7B-4C9B-9DA6-F32C10C48023}"/>
              </a:ext>
            </a:extLst>
          </p:cNvPr>
          <p:cNvSpPr txBox="1"/>
          <p:nvPr/>
        </p:nvSpPr>
        <p:spPr>
          <a:xfrm>
            <a:off x="8401050" y="1915520"/>
            <a:ext cx="379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2014~2018</a:t>
            </a:r>
          </a:p>
          <a:p>
            <a:pPr algn="r"/>
            <a:r>
              <a:rPr lang="ko-KR" altLang="en-US" dirty="0"/>
              <a:t>사업자 생존율</a:t>
            </a:r>
            <a:r>
              <a:rPr lang="en-US" altLang="ko-KR" dirty="0"/>
              <a:t>(%)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2CB720-DBC8-403B-BCC4-C75A646DD0EB}"/>
              </a:ext>
            </a:extLst>
          </p:cNvPr>
          <p:cNvSpPr txBox="1"/>
          <p:nvPr/>
        </p:nvSpPr>
        <p:spPr>
          <a:xfrm>
            <a:off x="9001125" y="6179979"/>
            <a:ext cx="319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가동사업자 현황 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II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사업존속연수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지역 업태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2014~2018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41609EB-8D34-45BC-B103-7A269AE39EB9}"/>
              </a:ext>
            </a:extLst>
          </p:cNvPr>
          <p:cNvGrpSpPr/>
          <p:nvPr/>
        </p:nvGrpSpPr>
        <p:grpSpPr>
          <a:xfrm>
            <a:off x="4400678" y="2412999"/>
            <a:ext cx="6464808" cy="4162052"/>
            <a:chOff x="3218950" y="2114550"/>
            <a:chExt cx="7924899" cy="510206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A8D5A64-E940-4AF2-AE9A-558A182A75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910"/>
            <a:stretch/>
          </p:blipFill>
          <p:spPr>
            <a:xfrm>
              <a:off x="3218950" y="2114550"/>
              <a:ext cx="5427246" cy="474344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0360D-A599-4507-A1E1-B42C538FB311}"/>
                </a:ext>
              </a:extLst>
            </p:cNvPr>
            <p:cNvSpPr txBox="1"/>
            <p:nvPr/>
          </p:nvSpPr>
          <p:spPr>
            <a:xfrm>
              <a:off x="7848199" y="4908288"/>
              <a:ext cx="3295650" cy="2308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36.3%</a:t>
              </a:r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2F8F38-726C-4385-9E3A-81E162EEDB68}"/>
                </a:ext>
              </a:extLst>
            </p:cNvPr>
            <p:cNvSpPr txBox="1"/>
            <p:nvPr/>
          </p:nvSpPr>
          <p:spPr>
            <a:xfrm>
              <a:off x="7996482" y="2456529"/>
              <a:ext cx="1120084" cy="73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03B5E"/>
                  </a:solidFill>
                </a:rPr>
                <a:t>42.9%</a:t>
              </a:r>
            </a:p>
            <a:p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0B03F1E-8A9E-4BDE-8EFF-ED4183A74F24}"/>
                </a:ext>
              </a:extLst>
            </p:cNvPr>
            <p:cNvSpPr txBox="1"/>
            <p:nvPr/>
          </p:nvSpPr>
          <p:spPr>
            <a:xfrm>
              <a:off x="5397906" y="3488484"/>
              <a:ext cx="10046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F03B5E"/>
                  </a:solidFill>
                  <a:latin typeface="+mn-ea"/>
                </a:rPr>
                <a:t>38.9%</a:t>
              </a:r>
            </a:p>
            <a:p>
              <a:endParaRPr lang="ko-KR" altLang="en-US" sz="1400" dirty="0">
                <a:latin typeface="+mn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4F2DA4-E79A-4E7F-B5AF-46D394A4FFB2}"/>
                </a:ext>
              </a:extLst>
            </p:cNvPr>
            <p:cNvSpPr txBox="1"/>
            <p:nvPr/>
          </p:nvSpPr>
          <p:spPr>
            <a:xfrm>
              <a:off x="6507324" y="2533276"/>
              <a:ext cx="10046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F03B5E"/>
                  </a:solidFill>
                  <a:latin typeface="+mn-ea"/>
                </a:rPr>
                <a:t>41.6%</a:t>
              </a:r>
            </a:p>
            <a:p>
              <a:endParaRPr lang="ko-KR" altLang="en-US" sz="1400" dirty="0">
                <a:latin typeface="+mn-ea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874B9F5-F520-4756-9E44-4D816C50A3AC}"/>
              </a:ext>
            </a:extLst>
          </p:cNvPr>
          <p:cNvSpPr txBox="1"/>
          <p:nvPr/>
        </p:nvSpPr>
        <p:spPr>
          <a:xfrm>
            <a:off x="5657723" y="6282510"/>
            <a:ext cx="2107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년 이상</a:t>
            </a:r>
            <a:r>
              <a:rPr lang="en-US" altLang="ko-KR" dirty="0"/>
              <a:t> 5</a:t>
            </a:r>
            <a:r>
              <a:rPr lang="ko-KR" altLang="en-US" dirty="0"/>
              <a:t>년 미만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791F2F-99B6-40B8-A617-42A45C6FC834}"/>
              </a:ext>
            </a:extLst>
          </p:cNvPr>
          <p:cNvSpPr txBox="1"/>
          <p:nvPr/>
        </p:nvSpPr>
        <p:spPr>
          <a:xfrm>
            <a:off x="8793353" y="3644692"/>
            <a:ext cx="319087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전국 평균 대비 </a:t>
            </a:r>
            <a:endParaRPr lang="en-US" altLang="ko-KR" dirty="0"/>
          </a:p>
          <a:p>
            <a:pPr algn="r"/>
            <a:r>
              <a:rPr lang="ko-KR" altLang="en-US" dirty="0"/>
              <a:t>제주지역</a:t>
            </a:r>
            <a:endParaRPr lang="en-US" altLang="ko-KR" dirty="0"/>
          </a:p>
          <a:p>
            <a:pPr algn="r"/>
            <a:r>
              <a:rPr lang="en-US" altLang="ko-KR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년</a:t>
            </a:r>
            <a:r>
              <a:rPr lang="en-US" altLang="ko-KR" dirty="0">
                <a:solidFill>
                  <a:schemeClr val="tx2">
                    <a:lumMod val="50000"/>
                    <a:lumOff val="50000"/>
                  </a:schemeClr>
                </a:solidFill>
              </a:rPr>
              <a:t>~5</a:t>
            </a:r>
            <a:r>
              <a:rPr lang="ko-KR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년 생존 기업 </a:t>
            </a:r>
            <a:endParaRPr lang="en-US" altLang="ko-KR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ko-KR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비중 </a:t>
            </a:r>
            <a:r>
              <a:rPr lang="ko-KR" altLang="en-US" sz="2400" dirty="0">
                <a:solidFill>
                  <a:srgbClr val="F03B5E"/>
                </a:solidFill>
              </a:rPr>
              <a:t>높음</a:t>
            </a:r>
            <a:endParaRPr lang="en-US" altLang="ko-KR" sz="2400" dirty="0">
              <a:solidFill>
                <a:srgbClr val="F03B5E"/>
              </a:solidFill>
            </a:endParaRPr>
          </a:p>
          <a:p>
            <a:pPr algn="r"/>
            <a:endParaRPr lang="en-US" altLang="ko-KR" dirty="0"/>
          </a:p>
          <a:p>
            <a:pPr algn="r"/>
            <a:endParaRPr lang="en-US" altLang="ko-KR" dirty="0"/>
          </a:p>
          <a:p>
            <a:pPr algn="ctr"/>
            <a:endParaRPr lang="en-US" altLang="ko-KR" sz="2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F00DF9E-AA3F-4569-8379-7CD504D77E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29"/>
          <a:stretch/>
        </p:blipFill>
        <p:spPr>
          <a:xfrm>
            <a:off x="60572" y="2412999"/>
            <a:ext cx="4414385" cy="386951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A6EECB0-6B97-4153-AE96-2D54DD64BA7C}"/>
              </a:ext>
            </a:extLst>
          </p:cNvPr>
          <p:cNvSpPr txBox="1"/>
          <p:nvPr/>
        </p:nvSpPr>
        <p:spPr>
          <a:xfrm>
            <a:off x="1699427" y="6318478"/>
            <a:ext cx="2107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년 미만</a:t>
            </a:r>
          </a:p>
        </p:txBody>
      </p:sp>
    </p:spTree>
    <p:extLst>
      <p:ext uri="{BB962C8B-B14F-4D97-AF65-F5344CB8AC3E}">
        <p14:creationId xmlns:p14="http://schemas.microsoft.com/office/powerpoint/2010/main" val="2819728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안정성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8D5A64-E940-4AF2-AE9A-558A182A7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625" y="2186911"/>
            <a:ext cx="4879920" cy="4438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FDA4C5-0492-483E-8332-3730CCCDA242}"/>
              </a:ext>
            </a:extLst>
          </p:cNvPr>
          <p:cNvSpPr txBox="1"/>
          <p:nvPr/>
        </p:nvSpPr>
        <p:spPr>
          <a:xfrm>
            <a:off x="8401050" y="1915520"/>
            <a:ext cx="379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2014~2018 </a:t>
            </a:r>
            <a:r>
              <a:rPr lang="ko-KR" altLang="en-US" dirty="0"/>
              <a:t>제주도내</a:t>
            </a:r>
            <a:endParaRPr lang="en-US" altLang="ko-KR" dirty="0"/>
          </a:p>
          <a:p>
            <a:pPr algn="r"/>
            <a:r>
              <a:rPr lang="ko-KR" altLang="en-US" dirty="0"/>
              <a:t>기간별 사업자 생존율</a:t>
            </a:r>
            <a:r>
              <a:rPr lang="en-US" altLang="ko-KR" dirty="0"/>
              <a:t>(%)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8132921-9FBE-46AB-A765-7AEF5F9668B1}"/>
              </a:ext>
            </a:extLst>
          </p:cNvPr>
          <p:cNvSpPr/>
          <p:nvPr/>
        </p:nvSpPr>
        <p:spPr>
          <a:xfrm>
            <a:off x="9485873" y="5153285"/>
            <a:ext cx="242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안정성 개선 흐름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21B0A-5BE8-4380-8DDE-C3CB996169B4}"/>
              </a:ext>
            </a:extLst>
          </p:cNvPr>
          <p:cNvSpPr txBox="1"/>
          <p:nvPr/>
        </p:nvSpPr>
        <p:spPr>
          <a:xfrm>
            <a:off x="9646640" y="3649819"/>
            <a:ext cx="2924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년 내 </a:t>
            </a:r>
            <a:r>
              <a:rPr lang="ko-KR" altLang="en-US" dirty="0" err="1"/>
              <a:t>폐업자</a:t>
            </a:r>
            <a:r>
              <a:rPr lang="ko-KR" altLang="en-US" dirty="0"/>
              <a:t> 감소</a:t>
            </a:r>
            <a:endParaRPr lang="en-US" altLang="ko-KR" dirty="0"/>
          </a:p>
          <a:p>
            <a:r>
              <a:rPr lang="en-US" altLang="ko-KR" dirty="0"/>
              <a:t>1~5</a:t>
            </a:r>
            <a:r>
              <a:rPr lang="ko-KR" altLang="en-US" dirty="0"/>
              <a:t>년 생존율 증가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DA6A11-8C4D-473A-A6D4-2DD9B9DF7FF5}"/>
              </a:ext>
            </a:extLst>
          </p:cNvPr>
          <p:cNvSpPr txBox="1"/>
          <p:nvPr/>
        </p:nvSpPr>
        <p:spPr>
          <a:xfrm>
            <a:off x="9001125" y="6179979"/>
            <a:ext cx="319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가동사업자 현황 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II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사업존속연수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지역 업태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2014~2018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9738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안정성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수익성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496475C-FA6F-400F-B0D8-F7EC00D90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401" y="2297720"/>
            <a:ext cx="4866299" cy="44078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2871CE-D260-4EFA-94BF-288D27E6E87B}"/>
              </a:ext>
            </a:extLst>
          </p:cNvPr>
          <p:cNvSpPr txBox="1"/>
          <p:nvPr/>
        </p:nvSpPr>
        <p:spPr>
          <a:xfrm>
            <a:off x="8401050" y="1915520"/>
            <a:ext cx="379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 </a:t>
            </a:r>
            <a:r>
              <a:rPr lang="en-US" altLang="ko-KR" dirty="0"/>
              <a:t>2018 </a:t>
            </a:r>
            <a:r>
              <a:rPr lang="ko-KR" altLang="en-US" dirty="0"/>
              <a:t>지역별 사업체 </a:t>
            </a:r>
            <a:endParaRPr lang="en-US" altLang="ko-KR" dirty="0"/>
          </a:p>
          <a:p>
            <a:pPr algn="r"/>
            <a:r>
              <a:rPr lang="ko-KR" altLang="en-US" dirty="0"/>
              <a:t>평균 매출 및 영업이익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F9014-E444-499A-B75B-436E49CAE531}"/>
              </a:ext>
            </a:extLst>
          </p:cNvPr>
          <p:cNvSpPr txBox="1"/>
          <p:nvPr/>
        </p:nvSpPr>
        <p:spPr>
          <a:xfrm>
            <a:off x="9001125" y="6179979"/>
            <a:ext cx="319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업태별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주소지별 사업소득 신고현황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E8EEE2-0F01-40A6-A3DF-75D6786E4C6A}"/>
              </a:ext>
            </a:extLst>
          </p:cNvPr>
          <p:cNvSpPr txBox="1"/>
          <p:nvPr/>
        </p:nvSpPr>
        <p:spPr>
          <a:xfrm>
            <a:off x="991576" y="5212467"/>
            <a:ext cx="2276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크기</a:t>
            </a:r>
            <a:r>
              <a:rPr lang="en-US" altLang="ko-KR" dirty="0"/>
              <a:t>: </a:t>
            </a:r>
            <a:r>
              <a:rPr lang="ko-KR" altLang="en-US" dirty="0"/>
              <a:t>매출</a:t>
            </a:r>
            <a:endParaRPr lang="en-US" altLang="ko-KR" dirty="0"/>
          </a:p>
          <a:p>
            <a:r>
              <a:rPr lang="ko-KR" altLang="en-US" dirty="0"/>
              <a:t>색깔</a:t>
            </a:r>
            <a:r>
              <a:rPr lang="en-US" altLang="ko-KR" dirty="0"/>
              <a:t>: </a:t>
            </a:r>
            <a:r>
              <a:rPr lang="ko-KR" altLang="en-US" dirty="0"/>
              <a:t>영업이익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905C1D-51D8-48CC-81C9-2C85245F8D9B}"/>
              </a:ext>
            </a:extLst>
          </p:cNvPr>
          <p:cNvSpPr txBox="1"/>
          <p:nvPr/>
        </p:nvSpPr>
        <p:spPr>
          <a:xfrm>
            <a:off x="3862388" y="464820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제주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BDCFB0-D233-4D68-81CB-8F37B05ED770}"/>
              </a:ext>
            </a:extLst>
          </p:cNvPr>
          <p:cNvSpPr txBox="1"/>
          <p:nvPr/>
        </p:nvSpPr>
        <p:spPr>
          <a:xfrm>
            <a:off x="3862388" y="2724150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대구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E9D1D2-8FA5-442F-B2DD-17EAC0D5568C}"/>
              </a:ext>
            </a:extLst>
          </p:cNvPr>
          <p:cNvSpPr txBox="1"/>
          <p:nvPr/>
        </p:nvSpPr>
        <p:spPr>
          <a:xfrm>
            <a:off x="7238024" y="4316994"/>
            <a:ext cx="298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서울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406972-CF03-4D20-8C43-F534BE998331}"/>
              </a:ext>
            </a:extLst>
          </p:cNvPr>
          <p:cNvSpPr/>
          <p:nvPr/>
        </p:nvSpPr>
        <p:spPr>
          <a:xfrm>
            <a:off x="8888820" y="3657795"/>
            <a:ext cx="298030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dirty="0"/>
              <a:t>제주도 사업자</a:t>
            </a:r>
            <a:endParaRPr lang="en-US" altLang="ko-KR" dirty="0"/>
          </a:p>
          <a:p>
            <a:pPr algn="r"/>
            <a:r>
              <a:rPr lang="ko-KR" altLang="en-US" dirty="0"/>
              <a:t>평균 매출 </a:t>
            </a:r>
            <a:r>
              <a:rPr lang="en-US" altLang="ko-KR" dirty="0"/>
              <a:t>1</a:t>
            </a:r>
            <a:r>
              <a:rPr lang="ko-KR" altLang="en-US" dirty="0"/>
              <a:t>억</a:t>
            </a:r>
            <a:r>
              <a:rPr lang="en-US" altLang="ko-KR" dirty="0"/>
              <a:t>5</a:t>
            </a:r>
            <a:r>
              <a:rPr lang="ko-KR" altLang="en-US" dirty="0"/>
              <a:t>천만원 </a:t>
            </a:r>
            <a:r>
              <a:rPr lang="en-US" altLang="ko-KR" dirty="0"/>
              <a:t>(2</a:t>
            </a:r>
            <a:r>
              <a:rPr lang="ko-KR" altLang="en-US" dirty="0"/>
              <a:t>위</a:t>
            </a:r>
            <a:r>
              <a:rPr lang="en-US" altLang="ko-KR" dirty="0"/>
              <a:t>)</a:t>
            </a:r>
          </a:p>
          <a:p>
            <a:pPr algn="r"/>
            <a:r>
              <a:rPr lang="ko-KR" altLang="en-US" dirty="0"/>
              <a:t>평균 이익 </a:t>
            </a:r>
            <a:r>
              <a:rPr lang="en-US" altLang="ko-KR" dirty="0"/>
              <a:t>1700</a:t>
            </a:r>
            <a:r>
              <a:rPr lang="ko-KR" altLang="en-US" dirty="0"/>
              <a:t>만원 </a:t>
            </a:r>
            <a:r>
              <a:rPr lang="en-US" altLang="ko-KR" dirty="0"/>
              <a:t>(3</a:t>
            </a:r>
            <a:r>
              <a:rPr lang="ko-KR" altLang="en-US" dirty="0"/>
              <a:t>위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2296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안정성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수익성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7970CD-6433-49EC-84B0-4C23E4600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22" b="16343"/>
          <a:stretch/>
        </p:blipFill>
        <p:spPr>
          <a:xfrm>
            <a:off x="3369696" y="2609850"/>
            <a:ext cx="5443892" cy="3448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5F2BAB-5853-46E7-B259-7C11613E0497}"/>
              </a:ext>
            </a:extLst>
          </p:cNvPr>
          <p:cNvSpPr txBox="1"/>
          <p:nvPr/>
        </p:nvSpPr>
        <p:spPr>
          <a:xfrm>
            <a:off x="4333875" y="5858798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서울 </a:t>
            </a:r>
            <a:r>
              <a:rPr lang="en-US" altLang="ko-KR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 </a:t>
            </a:r>
            <a:r>
              <a:rPr lang="ko-KR" altLang="en-US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경기   충남    세종   경북    제주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D078567-6CFA-496A-8223-CB082106672A}"/>
              </a:ext>
            </a:extLst>
          </p:cNvPr>
          <p:cNvSpPr/>
          <p:nvPr/>
        </p:nvSpPr>
        <p:spPr>
          <a:xfrm>
            <a:off x="7674821" y="3152775"/>
            <a:ext cx="592879" cy="2658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FF7A40-0929-4FCC-A5DD-7A39DC736210}"/>
              </a:ext>
            </a:extLst>
          </p:cNvPr>
          <p:cNvSpPr txBox="1"/>
          <p:nvPr/>
        </p:nvSpPr>
        <p:spPr>
          <a:xfrm>
            <a:off x="7601164" y="2777157"/>
            <a:ext cx="942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03B5E"/>
                </a:solidFill>
              </a:rPr>
              <a:t>8.1%</a:t>
            </a:r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0E2CEB-DF4D-4153-9193-DECC768F29CA}"/>
              </a:ext>
            </a:extLst>
          </p:cNvPr>
          <p:cNvSpPr txBox="1"/>
          <p:nvPr/>
        </p:nvSpPr>
        <p:spPr>
          <a:xfrm>
            <a:off x="9001125" y="6179979"/>
            <a:ext cx="319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업태별</a:t>
            </a:r>
            <a:r>
              <a:rPr lang="ko-KR" altLang="en-US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주소지별 사업소득 신고현황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KOSIS </a:t>
            </a:r>
            <a:r>
              <a:rPr lang="ko-KR" altLang="en-US" sz="12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국가통계포털</a:t>
            </a:r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</a:p>
          <a:p>
            <a:pPr algn="r"/>
            <a:r>
              <a:rPr lang="en-US" altLang="ko-KR" sz="12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2018</a:t>
            </a:r>
            <a:endParaRPr lang="ko-KR" altLang="en-US" sz="12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800469-D1EF-4B0E-9ED8-A43B7D47CB24}"/>
              </a:ext>
            </a:extLst>
          </p:cNvPr>
          <p:cNvSpPr txBox="1"/>
          <p:nvPr/>
        </p:nvSpPr>
        <p:spPr>
          <a:xfrm>
            <a:off x="8401050" y="1915520"/>
            <a:ext cx="379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 </a:t>
            </a:r>
            <a:r>
              <a:rPr lang="en-US" altLang="ko-KR" dirty="0"/>
              <a:t>2018 </a:t>
            </a:r>
            <a:r>
              <a:rPr lang="ko-KR" altLang="en-US" dirty="0"/>
              <a:t>지역별 사업체 </a:t>
            </a:r>
            <a:endParaRPr lang="en-US" altLang="ko-KR" dirty="0"/>
          </a:p>
          <a:p>
            <a:pPr algn="r"/>
            <a:r>
              <a:rPr lang="ko-KR" altLang="en-US" dirty="0"/>
              <a:t>평균 영업이익률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F74D3F-46D7-4501-A128-BB0ABE5CC20D}"/>
              </a:ext>
            </a:extLst>
          </p:cNvPr>
          <p:cNvSpPr txBox="1"/>
          <p:nvPr/>
        </p:nvSpPr>
        <p:spPr>
          <a:xfrm>
            <a:off x="8904187" y="3972984"/>
            <a:ext cx="3086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제주 사업체 평균 이익률 세종에 이어</a:t>
            </a:r>
            <a:r>
              <a:rPr lang="en-US" altLang="ko-KR" dirty="0"/>
              <a:t> 2</a:t>
            </a:r>
            <a:r>
              <a:rPr lang="ko-KR" altLang="en-US" dirty="0"/>
              <a:t>위로</a:t>
            </a:r>
            <a:endParaRPr lang="en-US" altLang="ko-KR" dirty="0"/>
          </a:p>
          <a:p>
            <a:pPr algn="r"/>
            <a:r>
              <a:rPr lang="ko-KR" alt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높은 수준 </a:t>
            </a:r>
          </a:p>
        </p:txBody>
      </p:sp>
    </p:spTree>
    <p:extLst>
      <p:ext uri="{BB962C8B-B14F-4D97-AF65-F5344CB8AC3E}">
        <p14:creationId xmlns:p14="http://schemas.microsoft.com/office/powerpoint/2010/main" val="2040343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회의실 앞쪽을 바라보며 서 있는 사람들">
            <a:extLst>
              <a:ext uri="{FF2B5EF4-FFF2-40B4-BE49-F238E27FC236}">
                <a16:creationId xmlns:a16="http://schemas.microsoft.com/office/drawing/2014/main" id="{30DD28AB-D394-1140-A4F3-F7FC038AA5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720" y="447188"/>
            <a:ext cx="6152273" cy="1559412"/>
          </a:xfrm>
        </p:spPr>
        <p:txBody>
          <a:bodyPr rtlCol="0">
            <a:normAutofit/>
          </a:bodyPr>
          <a:lstStyle/>
          <a:p>
            <a:pPr algn="r" rtl="0"/>
            <a:r>
              <a:rPr lang="ko-KR" altLang="en-US" sz="6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9106024-7F3A-4DC0-9A67-693159AD5A50}"/>
              </a:ext>
            </a:extLst>
          </p:cNvPr>
          <p:cNvSpPr/>
          <p:nvPr/>
        </p:nvSpPr>
        <p:spPr>
          <a:xfrm>
            <a:off x="365705" y="447189"/>
            <a:ext cx="9362113" cy="5963624"/>
          </a:xfrm>
          <a:prstGeom prst="round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D7C049-4FF0-4116-AF7A-557B04CC1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447187"/>
            <a:ext cx="10554574" cy="5963626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1. </a:t>
            </a:r>
            <a:r>
              <a:rPr lang="ko-KR" altLang="en-US" sz="2800" dirty="0"/>
              <a:t>문제 정의</a:t>
            </a:r>
            <a:endParaRPr lang="en-US" altLang="ko-KR" sz="2800" dirty="0"/>
          </a:p>
          <a:p>
            <a:r>
              <a:rPr lang="en-US" altLang="ko-KR" sz="2800" dirty="0"/>
              <a:t>2. </a:t>
            </a:r>
            <a:r>
              <a:rPr lang="ko-KR" altLang="en-US" sz="2800" dirty="0"/>
              <a:t>분석 과정</a:t>
            </a:r>
            <a:endParaRPr lang="en-US" altLang="ko-KR" sz="2800" dirty="0"/>
          </a:p>
          <a:p>
            <a:r>
              <a:rPr lang="en-US" altLang="ko-KR" sz="2800" dirty="0"/>
              <a:t>3. </a:t>
            </a:r>
            <a:r>
              <a:rPr lang="ko-KR" altLang="en-US" sz="2800" dirty="0"/>
              <a:t>분석 결과</a:t>
            </a:r>
            <a:endParaRPr lang="en-US" altLang="ko-KR" sz="1400" dirty="0"/>
          </a:p>
          <a:p>
            <a:r>
              <a:rPr lang="en-US" altLang="ko-KR" sz="1600" dirty="0"/>
              <a:t>3.1 </a:t>
            </a:r>
            <a:r>
              <a:rPr lang="ko-KR" altLang="en-US" sz="1600" dirty="0"/>
              <a:t>취업</a:t>
            </a:r>
            <a:r>
              <a:rPr lang="en-US" altLang="ko-KR" sz="1400" dirty="0"/>
              <a:t>: </a:t>
            </a:r>
            <a:r>
              <a:rPr lang="ko-KR" altLang="en-US" sz="1400" dirty="0"/>
              <a:t>경쟁도 안정성 수익성 성장성</a:t>
            </a:r>
            <a:endParaRPr lang="en-US" altLang="ko-KR" sz="1600" dirty="0"/>
          </a:p>
          <a:p>
            <a:r>
              <a:rPr lang="en-US" altLang="ko-KR" sz="1600" dirty="0"/>
              <a:t>3.2 </a:t>
            </a:r>
            <a:r>
              <a:rPr lang="ko-KR" altLang="en-US" sz="1600" dirty="0"/>
              <a:t>창업</a:t>
            </a:r>
            <a:r>
              <a:rPr lang="en-US" altLang="ko-KR" sz="1400" dirty="0"/>
              <a:t>: </a:t>
            </a:r>
            <a:r>
              <a:rPr lang="ko-KR" altLang="en-US" sz="1400" dirty="0"/>
              <a:t>경쟁도 안정성 수익성 성장성</a:t>
            </a:r>
            <a:endParaRPr lang="en-US" altLang="ko-KR" sz="1600" dirty="0"/>
          </a:p>
          <a:p>
            <a:r>
              <a:rPr lang="en-US" altLang="ko-KR" sz="1600" dirty="0"/>
              <a:t>3.3 </a:t>
            </a:r>
            <a:r>
              <a:rPr lang="ko-KR" altLang="en-US" sz="1600" dirty="0"/>
              <a:t>지원 현황</a:t>
            </a:r>
            <a:endParaRPr lang="en-US" altLang="ko-KR" sz="1600" dirty="0"/>
          </a:p>
          <a:p>
            <a:r>
              <a:rPr lang="en-US" altLang="ko-KR" sz="1600" dirty="0"/>
              <a:t>3.4 </a:t>
            </a:r>
            <a:r>
              <a:rPr lang="ko-KR" altLang="en-US" sz="1600" dirty="0"/>
              <a:t>결론</a:t>
            </a:r>
            <a:endParaRPr lang="en-US" altLang="ko-KR" sz="1600" dirty="0"/>
          </a:p>
          <a:p>
            <a:r>
              <a:rPr lang="en-US" altLang="ko-KR" sz="2800" dirty="0"/>
              <a:t>4. </a:t>
            </a:r>
            <a:r>
              <a:rPr lang="ko-KR" altLang="en-US" sz="2800" dirty="0"/>
              <a:t>참고 자료 및 도구</a:t>
            </a:r>
          </a:p>
        </p:txBody>
      </p:sp>
    </p:spTree>
    <p:extLst>
      <p:ext uri="{BB962C8B-B14F-4D97-AF65-F5344CB8AC3E}">
        <p14:creationId xmlns:p14="http://schemas.microsoft.com/office/powerpoint/2010/main" val="3180469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안정성 수익성</a:t>
            </a:r>
            <a:r>
              <a:rPr lang="ko-KR" altLang="en-US" sz="44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4262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3.3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지원 현황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2001695-87E8-4959-9FCF-2379C7557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258787"/>
              </p:ext>
            </p:extLst>
          </p:nvPr>
        </p:nvGraphicFramePr>
        <p:xfrm>
          <a:off x="810000" y="2261617"/>
          <a:ext cx="10473193" cy="40233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830822">
                  <a:extLst>
                    <a:ext uri="{9D8B030D-6E8A-4147-A177-3AD203B41FA5}">
                      <a16:colId xmlns:a16="http://schemas.microsoft.com/office/drawing/2014/main" val="1202329193"/>
                    </a:ext>
                  </a:extLst>
                </a:gridCol>
                <a:gridCol w="3699545">
                  <a:extLst>
                    <a:ext uri="{9D8B030D-6E8A-4147-A177-3AD203B41FA5}">
                      <a16:colId xmlns:a16="http://schemas.microsoft.com/office/drawing/2014/main" val="1439008884"/>
                    </a:ext>
                  </a:extLst>
                </a:gridCol>
                <a:gridCol w="3942826">
                  <a:extLst>
                    <a:ext uri="{9D8B030D-6E8A-4147-A177-3AD203B41FA5}">
                      <a16:colId xmlns:a16="http://schemas.microsoft.com/office/drawing/2014/main" val="528156976"/>
                    </a:ext>
                  </a:extLst>
                </a:gridCol>
              </a:tblGrid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근로자 자립 지원</a:t>
                      </a:r>
                    </a:p>
                  </a:txBody>
                  <a:tcPr anchor="ctr"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8D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 </a:t>
                      </a:r>
                      <a:r>
                        <a:rPr lang="ko-KR" altLang="en-US" dirty="0" err="1"/>
                        <a:t>청년내일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채움공제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58573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제주일자리 재형 저축</a:t>
                      </a:r>
                      <a:r>
                        <a:rPr lang="en-US" altLang="ko-KR" dirty="0"/>
                        <a:t>(53+2</a:t>
                      </a:r>
                      <a:r>
                        <a:rPr lang="ko-KR" altLang="en-US" dirty="0"/>
                        <a:t>통장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52316278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일자리 창출 지원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대규모 투자사업 취업연계 해외연수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235178"/>
                  </a:ext>
                </a:extLst>
              </a:tr>
              <a:tr h="278638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직업능력개발 훈련 지원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지역실업자 직업훈련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고용센터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593957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조련사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승마지도사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양성교육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축산과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165874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생활과학지도자 양성과정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미래산업과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37511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지역수요 맞춤형 여성일자리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여성가족과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734998"/>
                  </a:ext>
                </a:extLst>
              </a:tr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취업지원 서비스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청년층 직업지도 프로그램</a:t>
                      </a:r>
                      <a:r>
                        <a:rPr lang="en-US" altLang="ko-KR" dirty="0"/>
                        <a:t>(CAP+)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고용센터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87030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결혼이민자 맞춤형 취업지원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여성가족과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09847"/>
                  </a:ext>
                </a:extLst>
              </a:tr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청년역량개발 지원 서비스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 자기개발 지원금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평생교육과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54725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 일 성장 프로그램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평생교육과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86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0294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3.3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지원 현황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F9E9FE0-43CD-4FBF-B192-012F2E926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948043"/>
              </p:ext>
            </p:extLst>
          </p:nvPr>
        </p:nvGraphicFramePr>
        <p:xfrm>
          <a:off x="809625" y="2268290"/>
          <a:ext cx="10431623" cy="43891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029113">
                  <a:extLst>
                    <a:ext uri="{9D8B030D-6E8A-4147-A177-3AD203B41FA5}">
                      <a16:colId xmlns:a16="http://schemas.microsoft.com/office/drawing/2014/main" val="1927031663"/>
                    </a:ext>
                  </a:extLst>
                </a:gridCol>
                <a:gridCol w="5402510">
                  <a:extLst>
                    <a:ext uri="{9D8B030D-6E8A-4147-A177-3AD203B41FA5}">
                      <a16:colId xmlns:a16="http://schemas.microsoft.com/office/drawing/2014/main" val="2343175114"/>
                    </a:ext>
                  </a:extLst>
                </a:gridCol>
              </a:tblGrid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중소기업 창업 프로젝트 지원사업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기업통상지원과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58318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 창업카페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창직마루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운영</a:t>
                      </a:r>
                    </a:p>
                  </a:txBody>
                  <a:tcPr>
                    <a:lnL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제주시 지역경제과 </a:t>
                      </a:r>
                    </a:p>
                  </a:txBody>
                  <a:tcPr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91240257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 아카데미 운영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서귀포시 지역경제과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5896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인 창조기업 육성 사업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서귀포시 지역경제과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787537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제주형 프랜차이즈 창업 및 경쟁력 강화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43993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창업보육센터</a:t>
                      </a:r>
                      <a:r>
                        <a:rPr lang="en-US" altLang="ko-KR" dirty="0"/>
                        <a:t>(BI) </a:t>
                      </a:r>
                      <a:r>
                        <a:rPr lang="ko-KR" altLang="en-US" dirty="0"/>
                        <a:t>입주기업 역량강화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34081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향토자원 활용형 창업지원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139771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아이디어 창업 활성화 지원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82943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창업기업 성장 맞춤형 지원 사업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549271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 두드림</a:t>
                      </a:r>
                      <a:r>
                        <a:rPr lang="en-US" altLang="ko-KR" dirty="0"/>
                        <a:t>(Do Dream) </a:t>
                      </a:r>
                      <a:r>
                        <a:rPr lang="ko-KR" altLang="en-US" dirty="0"/>
                        <a:t>특별보증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25138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귀농 농업창업 및 주택구입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농축산식품국  친환경농업정책과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860402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 창업 등 </a:t>
                      </a:r>
                      <a:r>
                        <a:rPr lang="ko-KR" altLang="en-US" dirty="0" err="1"/>
                        <a:t>인큐베이팅</a:t>
                      </a:r>
                      <a:r>
                        <a:rPr lang="ko-KR" altLang="en-US" dirty="0"/>
                        <a:t>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여성가족과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144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460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결론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55561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결론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A493CACB-FDCE-4651-90B9-F803CA5B3E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5111648"/>
              </p:ext>
            </p:extLst>
          </p:nvPr>
        </p:nvGraphicFramePr>
        <p:xfrm>
          <a:off x="0" y="2471414"/>
          <a:ext cx="5625290" cy="4259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06C1AD2D-9FF1-4B06-89D7-0806F3F752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0068819"/>
              </p:ext>
            </p:extLst>
          </p:nvPr>
        </p:nvGraphicFramePr>
        <p:xfrm>
          <a:off x="5863042" y="2471414"/>
          <a:ext cx="6916333" cy="4259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203446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참고 자료 및 도구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68448" y="2184401"/>
            <a:ext cx="11104837" cy="4484847"/>
          </a:xfrm>
        </p:spPr>
        <p:txBody>
          <a:bodyPr vert="horz">
            <a:normAutofit/>
          </a:bodyPr>
          <a:lstStyle/>
          <a:p>
            <a:r>
              <a:rPr lang="ko-KR" altLang="en-US" dirty="0"/>
              <a:t>분석 데이터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국가통계포털</a:t>
            </a:r>
            <a:r>
              <a:rPr lang="ko-KR" altLang="en-US" dirty="0"/>
              <a:t> </a:t>
            </a:r>
            <a:r>
              <a:rPr lang="en-US" altLang="ko-KR" dirty="0">
                <a:hlinkClick r:id="rId3"/>
              </a:rPr>
              <a:t>http://kosis.kr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제주특별자치도청 </a:t>
            </a:r>
            <a:r>
              <a:rPr lang="en-US" altLang="ko-KR" dirty="0">
                <a:hlinkClick r:id="rId4"/>
              </a:rPr>
              <a:t>https://www.jeju.go.kr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기타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60749C8-8E17-4944-BB0C-7EEBD859A235}"/>
              </a:ext>
            </a:extLst>
          </p:cNvPr>
          <p:cNvGrpSpPr/>
          <p:nvPr/>
        </p:nvGrpSpPr>
        <p:grpSpPr>
          <a:xfrm>
            <a:off x="9455633" y="16778"/>
            <a:ext cx="2744756" cy="1878981"/>
            <a:chOff x="7861042" y="2670693"/>
            <a:chExt cx="4018383" cy="2884549"/>
          </a:xfrm>
        </p:grpSpPr>
        <p:pic>
          <p:nvPicPr>
            <p:cNvPr id="4" name="Picture 2" descr="rstudio logo vector에 대한 이미지 검색결과">
              <a:extLst>
                <a:ext uri="{FF2B5EF4-FFF2-40B4-BE49-F238E27FC236}">
                  <a16:creationId xmlns:a16="http://schemas.microsoft.com/office/drawing/2014/main" id="{E9322464-39F1-49B2-A3FD-12E934434B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1042" y="2670693"/>
              <a:ext cx="4018383" cy="14111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ms excel logo에 대한 이미지 검색결과">
              <a:extLst>
                <a:ext uri="{FF2B5EF4-FFF2-40B4-BE49-F238E27FC236}">
                  <a16:creationId xmlns:a16="http://schemas.microsoft.com/office/drawing/2014/main" id="{28DA9234-6F5F-45E9-995B-82300CFC8A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1042" y="4081836"/>
              <a:ext cx="4018382" cy="1473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27791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(F)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그림 4" descr="탁자에 모여 공동 작업하는 팀원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328" r="3697" b="-1"/>
          <a:stretch/>
        </p:blipFill>
        <p:spPr>
          <a:xfrm>
            <a:off x="-1" y="-1"/>
            <a:ext cx="12203151" cy="68580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0C2CC41E-4EEC-4D67-B433-E1CDC5879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1153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7" name="자유형(F) 22">
            <a:extLst>
              <a:ext uri="{FF2B5EF4-FFF2-40B4-BE49-F238E27FC236}">
                <a16:creationId xmlns:a16="http://schemas.microsoft.com/office/drawing/2014/main" id="{B114AB90-13F9-48EF-BFF7-7634459AA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</a:pPr>
            <a:r>
              <a:rPr lang="ko-KR" altLang="en-US" sz="4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219505-9D7D-47EE-B8DA-D2301EBFA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1" y="5594110"/>
            <a:ext cx="10572000" cy="4349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rtl="0"/>
            <a:endParaRPr lang="en-US" altLang="ko-KR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5831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E9F4026-3345-42A4-A5C7-F238BE2E3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804E01B-E5A4-4009-A7C1-31BE48CA1C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86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참고 자료 및 도구</a:t>
            </a:r>
          </a:p>
        </p:txBody>
      </p:sp>
      <p:sp>
        <p:nvSpPr>
          <p:cNvPr id="4" name="세로 텍스트 개체 틀 3">
            <a:extLst>
              <a:ext uri="{FF2B5EF4-FFF2-40B4-BE49-F238E27FC236}">
                <a16:creationId xmlns:a16="http://schemas.microsoft.com/office/drawing/2014/main" id="{7FBEB626-8299-42BE-A4C9-2DB916C0D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620" y="1417639"/>
            <a:ext cx="8640147" cy="5328394"/>
          </a:xfrm>
        </p:spPr>
        <p:txBody>
          <a:bodyPr vert="horz"/>
          <a:lstStyle/>
          <a:p>
            <a:r>
              <a:rPr lang="ko-KR" altLang="en-US" dirty="0"/>
              <a:t>데이터 셋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85580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예상 매출</a:t>
            </a:r>
          </a:p>
        </p:txBody>
      </p:sp>
      <p:graphicFrame>
        <p:nvGraphicFramePr>
          <p:cNvPr id="6" name="내용 개체 틀 5" descr="차트 개체 틀">
            <a:extLst>
              <a:ext uri="{FF2B5EF4-FFF2-40B4-BE49-F238E27FC236}">
                <a16:creationId xmlns:a16="http://schemas.microsoft.com/office/drawing/2014/main" id="{4F8339CB-596F-46C7-A612-EA1CB5750EDB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13326" y="965200"/>
          <a:ext cx="5728344" cy="490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99502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1804E01B-E5A4-4009-A7C1-31BE48CA1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1569" y="5498334"/>
            <a:ext cx="3828862" cy="1150116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/>
              <a:t>제주에서 어떤 것이 더 좋은 기회일까</a:t>
            </a:r>
            <a:r>
              <a:rPr lang="en-US" altLang="ko-KR" dirty="0"/>
              <a:t>?</a:t>
            </a:r>
          </a:p>
          <a:p>
            <a:pPr algn="ctr"/>
            <a:r>
              <a:rPr lang="ko-KR" altLang="en-US" dirty="0">
                <a:solidFill>
                  <a:srgbClr val="F03B5E"/>
                </a:solidFill>
              </a:rPr>
              <a:t>경쟁도 수익성 안정성 성장성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B652804-DA7D-4A88-A737-88CBBFB0C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965448"/>
              </p:ext>
            </p:extLst>
          </p:nvPr>
        </p:nvGraphicFramePr>
        <p:xfrm>
          <a:off x="1252636" y="1142179"/>
          <a:ext cx="8630815" cy="4229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6929">
                  <a:extLst>
                    <a:ext uri="{9D8B030D-6E8A-4147-A177-3AD203B41FA5}">
                      <a16:colId xmlns:a16="http://schemas.microsoft.com/office/drawing/2014/main" val="3176508237"/>
                    </a:ext>
                  </a:extLst>
                </a:gridCol>
                <a:gridCol w="1664816">
                  <a:extLst>
                    <a:ext uri="{9D8B030D-6E8A-4147-A177-3AD203B41FA5}">
                      <a16:colId xmlns:a16="http://schemas.microsoft.com/office/drawing/2014/main" val="3519816182"/>
                    </a:ext>
                  </a:extLst>
                </a:gridCol>
                <a:gridCol w="2899070">
                  <a:extLst>
                    <a:ext uri="{9D8B030D-6E8A-4147-A177-3AD203B41FA5}">
                      <a16:colId xmlns:a16="http://schemas.microsoft.com/office/drawing/2014/main" val="3570597724"/>
                    </a:ext>
                  </a:extLst>
                </a:gridCol>
              </a:tblGrid>
              <a:tr h="42293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600" dirty="0">
                          <a:solidFill>
                            <a:schemeClr val="tx1"/>
                          </a:solidFill>
                        </a:rPr>
                        <a:t>바늘 구멍</a:t>
                      </a:r>
                      <a:endParaRPr lang="en-US" altLang="ko-KR" sz="66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6600" dirty="0">
                          <a:solidFill>
                            <a:srgbClr val="F03B5E"/>
                          </a:solidFill>
                          <a:highlight>
                            <a:srgbClr val="C0C0C0"/>
                          </a:highlight>
                        </a:rPr>
                        <a:t>취업</a:t>
                      </a:r>
                      <a:r>
                        <a:rPr lang="ko-KR" altLang="en-US" sz="66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600" b="0" dirty="0">
                          <a:solidFill>
                            <a:schemeClr val="tx1"/>
                          </a:solidFill>
                        </a:rPr>
                        <a:t>vs.</a:t>
                      </a:r>
                      <a:endParaRPr lang="ko-KR" altLang="en-US" sz="6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600" dirty="0">
                          <a:solidFill>
                            <a:schemeClr val="tx1"/>
                          </a:solidFill>
                        </a:rPr>
                        <a:t>과포화</a:t>
                      </a:r>
                      <a:endParaRPr lang="en-US" altLang="ko-KR" sz="66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6600" dirty="0">
                          <a:solidFill>
                            <a:srgbClr val="F03B5E"/>
                          </a:solidFill>
                          <a:highlight>
                            <a:srgbClr val="C0C0C0"/>
                          </a:highlight>
                        </a:rPr>
                        <a:t>자영업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373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9924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회의실 앞쪽을 바라보며 서 있는 사람들">
            <a:extLst>
              <a:ext uri="{FF2B5EF4-FFF2-40B4-BE49-F238E27FC236}">
                <a16:creationId xmlns:a16="http://schemas.microsoft.com/office/drawing/2014/main" id="{30DD28AB-D394-1140-A4F3-F7FC038AA5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726" y="447188"/>
            <a:ext cx="6152273" cy="1559412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에이전시의 가치</a:t>
            </a:r>
          </a:p>
        </p:txBody>
      </p:sp>
      <p:graphicFrame>
        <p:nvGraphicFramePr>
          <p:cNvPr id="10" name="내용 개체 틀 2" descr="아이콘 SmartArt">
            <a:extLst>
              <a:ext uri="{FF2B5EF4-FFF2-40B4-BE49-F238E27FC236}">
                <a16:creationId xmlns:a16="http://schemas.microsoft.com/office/drawing/2014/main" id="{C1CB8C9B-BB0F-AD4A-8ACF-2331155C35DF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519332" y="2222500"/>
          <a:ext cx="5173992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547329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도심 속 건물">
            <a:extLst>
              <a:ext uri="{FF2B5EF4-FFF2-40B4-BE49-F238E27FC236}">
                <a16:creationId xmlns:a16="http://schemas.microsoft.com/office/drawing/2014/main" id="{E6409136-4F48-5248-8F4D-72F32D4315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40438" y="447675"/>
            <a:ext cx="6151562" cy="15589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에이전시 위치</a:t>
            </a:r>
          </a:p>
        </p:txBody>
      </p:sp>
      <p:graphicFrame>
        <p:nvGraphicFramePr>
          <p:cNvPr id="11" name="내용 개체 틀 2" descr="아이콘 SmartArt">
            <a:extLst>
              <a:ext uri="{FF2B5EF4-FFF2-40B4-BE49-F238E27FC236}">
                <a16:creationId xmlns:a16="http://schemas.microsoft.com/office/drawing/2014/main" id="{E3ED3676-AF55-5243-80AF-E4C3CB787FAB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519333" y="2413000"/>
          <a:ext cx="5223934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9691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문제 정의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8CADAA-EB70-43CC-85FC-530DE48CA114}"/>
              </a:ext>
            </a:extLst>
          </p:cNvPr>
          <p:cNvSpPr txBox="1"/>
          <p:nvPr/>
        </p:nvSpPr>
        <p:spPr>
          <a:xfrm>
            <a:off x="0" y="6875221"/>
            <a:ext cx="6660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+mj-lt"/>
              </a:rPr>
              <a:t>직업을 결정할 때</a:t>
            </a:r>
            <a:endParaRPr lang="en-US" altLang="ko-KR" sz="2800" dirty="0">
              <a:latin typeface="+mj-lt"/>
            </a:endParaRPr>
          </a:p>
          <a:p>
            <a:r>
              <a:rPr lang="ko-KR" altLang="en-US" sz="2800" dirty="0">
                <a:latin typeface="+mj-lt"/>
              </a:rPr>
              <a:t>가장 중요하게 생각하는 것은</a:t>
            </a:r>
            <a:r>
              <a:rPr lang="en-US" altLang="ko-KR" sz="2800" dirty="0">
                <a:latin typeface="+mj-lt"/>
              </a:rPr>
              <a:t>?</a:t>
            </a:r>
          </a:p>
          <a:p>
            <a:endParaRPr lang="ko-KR" altLang="en-US" sz="2800" dirty="0">
              <a:latin typeface="+mj-lt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052B4F0-C3F0-46D4-B27C-064F49865C55}"/>
              </a:ext>
            </a:extLst>
          </p:cNvPr>
          <p:cNvSpPr/>
          <p:nvPr/>
        </p:nvSpPr>
        <p:spPr>
          <a:xfrm>
            <a:off x="480438" y="486281"/>
            <a:ext cx="605005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직업을 결정할 때</a:t>
            </a:r>
            <a:endParaRPr lang="en-US" altLang="ko-KR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ko-KR" altLang="en-US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가장 중요하게 생각하는 것</a:t>
            </a:r>
            <a:endParaRPr lang="en-US" altLang="ko-KR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A39DDE-CEB1-46CD-B3BD-67FC04D87E24}"/>
              </a:ext>
            </a:extLst>
          </p:cNvPr>
          <p:cNvSpPr txBox="1"/>
          <p:nvPr/>
        </p:nvSpPr>
        <p:spPr>
          <a:xfrm>
            <a:off x="2593157" y="5313436"/>
            <a:ext cx="95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수입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CE6A4E-4952-424F-BEEE-CEF3B8A9F5BC}"/>
              </a:ext>
            </a:extLst>
          </p:cNvPr>
          <p:cNvSpPr txBox="1"/>
          <p:nvPr/>
        </p:nvSpPr>
        <p:spPr>
          <a:xfrm>
            <a:off x="3952532" y="5292577"/>
            <a:ext cx="95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안정성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D2FD0A-DBBF-433C-AEC4-6D8AE63CBB7A}"/>
              </a:ext>
            </a:extLst>
          </p:cNvPr>
          <p:cNvSpPr txBox="1"/>
          <p:nvPr/>
        </p:nvSpPr>
        <p:spPr>
          <a:xfrm>
            <a:off x="1526531" y="3528880"/>
            <a:ext cx="1426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적성</a:t>
            </a:r>
            <a:r>
              <a:rPr lang="en-US" altLang="ko-KR" dirty="0"/>
              <a:t>, </a:t>
            </a:r>
            <a:r>
              <a:rPr lang="ko-KR" altLang="en-US" dirty="0"/>
              <a:t>흥미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9A4990-5A11-4896-AE6E-FDEFB2ECB3AE}"/>
              </a:ext>
            </a:extLst>
          </p:cNvPr>
          <p:cNvSpPr txBox="1"/>
          <p:nvPr/>
        </p:nvSpPr>
        <p:spPr>
          <a:xfrm>
            <a:off x="2953141" y="2984951"/>
            <a:ext cx="118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근무시간</a:t>
            </a:r>
          </a:p>
        </p:txBody>
      </p:sp>
      <p:sp>
        <p:nvSpPr>
          <p:cNvPr id="17" name="칠각형 16">
            <a:extLst>
              <a:ext uri="{FF2B5EF4-FFF2-40B4-BE49-F238E27FC236}">
                <a16:creationId xmlns:a16="http://schemas.microsoft.com/office/drawing/2014/main" id="{3E9F3E1A-B704-4BA6-8DC4-4BBDBB90E07D}"/>
              </a:ext>
            </a:extLst>
          </p:cNvPr>
          <p:cNvSpPr/>
          <p:nvPr/>
        </p:nvSpPr>
        <p:spPr>
          <a:xfrm>
            <a:off x="2544474" y="3355296"/>
            <a:ext cx="1878979" cy="1937659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D5A37A-5EFF-4C88-9779-9C8D72FF4ECD}"/>
              </a:ext>
            </a:extLst>
          </p:cNvPr>
          <p:cNvSpPr txBox="1"/>
          <p:nvPr/>
        </p:nvSpPr>
        <p:spPr>
          <a:xfrm>
            <a:off x="1361354" y="4448477"/>
            <a:ext cx="1360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명예</a:t>
            </a:r>
            <a:r>
              <a:rPr lang="en-US" altLang="ko-KR" dirty="0"/>
              <a:t>, </a:t>
            </a:r>
            <a:r>
              <a:rPr lang="ko-KR" altLang="en-US" dirty="0"/>
              <a:t>명성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C03463-7909-408F-8B80-A485DE9A5CED}"/>
              </a:ext>
            </a:extLst>
          </p:cNvPr>
          <p:cNvSpPr txBox="1"/>
          <p:nvPr/>
        </p:nvSpPr>
        <p:spPr>
          <a:xfrm>
            <a:off x="4409110" y="4397630"/>
            <a:ext cx="1784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발전성</a:t>
            </a:r>
            <a:r>
              <a:rPr lang="en-US" altLang="ko-KR" dirty="0"/>
              <a:t>, </a:t>
            </a:r>
            <a:r>
              <a:rPr lang="ko-KR" altLang="en-US" dirty="0"/>
              <a:t>장래성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297880-06F0-4C6D-AF02-E05D709163CC}"/>
              </a:ext>
            </a:extLst>
          </p:cNvPr>
          <p:cNvSpPr txBox="1"/>
          <p:nvPr/>
        </p:nvSpPr>
        <p:spPr>
          <a:xfrm>
            <a:off x="4237519" y="3502684"/>
            <a:ext cx="1875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보람</a:t>
            </a:r>
            <a:r>
              <a:rPr lang="en-US" altLang="ko-KR" dirty="0"/>
              <a:t>, </a:t>
            </a:r>
            <a:r>
              <a:rPr lang="ko-KR" altLang="en-US" dirty="0"/>
              <a:t>자아실현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C7DF81-DDFD-437F-891C-856F6F4E5B6A}"/>
              </a:ext>
            </a:extLst>
          </p:cNvPr>
          <p:cNvSpPr txBox="1"/>
          <p:nvPr/>
        </p:nvSpPr>
        <p:spPr>
          <a:xfrm>
            <a:off x="3047756" y="3663647"/>
            <a:ext cx="8781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</a:rPr>
              <a:t>?</a:t>
            </a:r>
            <a:endParaRPr lang="ko-KR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70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52C9643-C70A-405C-A756-BEB6AD39E3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42" t="10896" r="8167"/>
          <a:stretch/>
        </p:blipFill>
        <p:spPr>
          <a:xfrm>
            <a:off x="0" y="2296001"/>
            <a:ext cx="4345821" cy="4209276"/>
          </a:xfrm>
          <a:prstGeom prst="rect">
            <a:avLst/>
          </a:prstGeom>
        </p:spPr>
      </p:pic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4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문제 정의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D44DE0-1E83-436B-B8AE-9367F7BDF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0871" y="6905292"/>
            <a:ext cx="3269463" cy="3490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solidFill>
                  <a:srgbClr val="F03B5E"/>
                </a:solidFill>
              </a:rPr>
              <a:t>1</a:t>
            </a:r>
            <a:r>
              <a:rPr lang="ko-KR" altLang="en-US" sz="2400" dirty="0">
                <a:solidFill>
                  <a:srgbClr val="F03B5E"/>
                </a:solidFill>
              </a:rPr>
              <a:t>위 </a:t>
            </a:r>
            <a:r>
              <a:rPr lang="ko-KR" altLang="en-US" sz="2400" dirty="0"/>
              <a:t>수입 </a:t>
            </a:r>
            <a:r>
              <a:rPr lang="en-US" altLang="ko-KR" sz="2400" dirty="0"/>
              <a:t>29.4%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F03B5E"/>
                </a:solidFill>
              </a:rPr>
              <a:t>2</a:t>
            </a:r>
            <a:r>
              <a:rPr lang="ko-KR" altLang="en-US" sz="2400" dirty="0">
                <a:solidFill>
                  <a:srgbClr val="F03B5E"/>
                </a:solidFill>
              </a:rPr>
              <a:t>위 </a:t>
            </a:r>
            <a:r>
              <a:rPr lang="ko-KR" altLang="en-US" sz="2400" dirty="0"/>
              <a:t>안정성 </a:t>
            </a:r>
            <a:r>
              <a:rPr lang="en-US" altLang="ko-KR" sz="2400" dirty="0"/>
              <a:t>23.1%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3</a:t>
            </a:r>
            <a:r>
              <a:rPr lang="ko-KR" altLang="en-US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위 </a:t>
            </a:r>
            <a:r>
              <a:rPr lang="ko-KR" altLang="en-US" sz="2000" dirty="0"/>
              <a:t>적성</a:t>
            </a:r>
            <a:r>
              <a:rPr lang="en-US" altLang="ko-KR" sz="2000" dirty="0"/>
              <a:t>, </a:t>
            </a:r>
            <a:r>
              <a:rPr lang="ko-KR" altLang="en-US" sz="2000" dirty="0"/>
              <a:t>흥미 </a:t>
            </a:r>
            <a:r>
              <a:rPr lang="en-US" altLang="ko-KR" sz="2000" dirty="0"/>
              <a:t>15.4%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4</a:t>
            </a:r>
            <a:r>
              <a:rPr lang="ko-KR" altLang="en-US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위 </a:t>
            </a:r>
            <a:r>
              <a:rPr lang="ko-KR" altLang="en-US" sz="2000" dirty="0"/>
              <a:t>발전성</a:t>
            </a:r>
            <a:r>
              <a:rPr lang="en-US" altLang="ko-KR" sz="2000" dirty="0"/>
              <a:t>, </a:t>
            </a:r>
            <a:r>
              <a:rPr lang="ko-KR" altLang="en-US" sz="2000" dirty="0"/>
              <a:t>장래성 </a:t>
            </a:r>
            <a:r>
              <a:rPr lang="en-US" altLang="ko-KR" sz="2000" dirty="0"/>
              <a:t>10.7%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5</a:t>
            </a:r>
            <a:r>
              <a:rPr lang="ko-KR" altLang="en-US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위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6</a:t>
            </a:r>
            <a:r>
              <a:rPr lang="ko-KR" altLang="en-US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위 </a:t>
            </a:r>
            <a:r>
              <a:rPr lang="ko-KR" altLang="en-US" sz="2000" dirty="0"/>
              <a:t>근무시간</a:t>
            </a:r>
            <a:endParaRPr lang="en-US" altLang="ko-KR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8CADAA-EB70-43CC-85FC-530DE48CA114}"/>
              </a:ext>
            </a:extLst>
          </p:cNvPr>
          <p:cNvSpPr txBox="1"/>
          <p:nvPr/>
        </p:nvSpPr>
        <p:spPr>
          <a:xfrm>
            <a:off x="0" y="6875221"/>
            <a:ext cx="6660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+mj-lt"/>
              </a:rPr>
              <a:t>직업을 결정할 때</a:t>
            </a:r>
            <a:endParaRPr lang="en-US" altLang="ko-KR" sz="2800" dirty="0">
              <a:latin typeface="+mj-lt"/>
            </a:endParaRPr>
          </a:p>
          <a:p>
            <a:r>
              <a:rPr lang="ko-KR" altLang="en-US" sz="2800" dirty="0">
                <a:latin typeface="+mj-lt"/>
              </a:rPr>
              <a:t>가장 중요하게 생각하는 것은</a:t>
            </a:r>
            <a:r>
              <a:rPr lang="en-US" altLang="ko-KR" sz="2800" dirty="0">
                <a:latin typeface="+mj-lt"/>
              </a:rPr>
              <a:t>?</a:t>
            </a:r>
          </a:p>
          <a:p>
            <a:endParaRPr lang="ko-KR" altLang="en-US" sz="2800" dirty="0">
              <a:latin typeface="+mj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4D65A73-5B2D-4F9D-B5A5-F7E27C21997B}"/>
              </a:ext>
            </a:extLst>
          </p:cNvPr>
          <p:cNvSpPr/>
          <p:nvPr/>
        </p:nvSpPr>
        <p:spPr>
          <a:xfrm>
            <a:off x="480438" y="486281"/>
            <a:ext cx="605005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직업을 결정할 때</a:t>
            </a:r>
            <a:endParaRPr lang="en-US" altLang="ko-KR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ko-KR" altLang="en-US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가장 중요하게 생각하는 것</a:t>
            </a:r>
            <a:endParaRPr lang="en-US" altLang="ko-KR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C2A932-4520-4602-9C52-80CACA01BD5C}"/>
              </a:ext>
            </a:extLst>
          </p:cNvPr>
          <p:cNvSpPr txBox="1"/>
          <p:nvPr/>
        </p:nvSpPr>
        <p:spPr>
          <a:xfrm>
            <a:off x="1056837" y="6304002"/>
            <a:ext cx="63420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직업 선택 요인 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복수응답</a:t>
            </a:r>
            <a:r>
              <a:rPr lang="en-US" altLang="ko-KR" sz="1200" b="1" dirty="0"/>
              <a:t>, 13</a:t>
            </a:r>
            <a:r>
              <a:rPr lang="ko-KR" altLang="en-US" sz="1200" b="1" dirty="0"/>
              <a:t>세 이상 인구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전국 기준</a:t>
            </a:r>
            <a:r>
              <a:rPr lang="en-US" altLang="ko-KR" sz="1200" b="1" dirty="0"/>
              <a:t>), KOSIS </a:t>
            </a:r>
            <a:r>
              <a:rPr lang="ko-KR" altLang="en-US" sz="1200" b="1" dirty="0" err="1"/>
              <a:t>국가통계포털</a:t>
            </a:r>
            <a:r>
              <a:rPr lang="en-US" altLang="ko-KR" sz="1200" b="1" dirty="0"/>
              <a:t>, 2019</a:t>
            </a:r>
            <a:endParaRPr lang="ko-KR" altLang="en-US" sz="1200" b="1" dirty="0"/>
          </a:p>
          <a:p>
            <a:endParaRPr lang="ko-KR" altLang="en-US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9FC19DC-FB77-4820-B18D-BC273026E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060157"/>
              </p:ext>
            </p:extLst>
          </p:nvPr>
        </p:nvGraphicFramePr>
        <p:xfrm>
          <a:off x="4109028" y="2755793"/>
          <a:ext cx="4520621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1572">
                  <a:extLst>
                    <a:ext uri="{9D8B030D-6E8A-4147-A177-3AD203B41FA5}">
                      <a16:colId xmlns:a16="http://schemas.microsoft.com/office/drawing/2014/main" val="3176508237"/>
                    </a:ext>
                  </a:extLst>
                </a:gridCol>
                <a:gridCol w="1476375">
                  <a:extLst>
                    <a:ext uri="{9D8B030D-6E8A-4147-A177-3AD203B41FA5}">
                      <a16:colId xmlns:a16="http://schemas.microsoft.com/office/drawing/2014/main" val="3519816182"/>
                    </a:ext>
                  </a:extLst>
                </a:gridCol>
                <a:gridCol w="2352674">
                  <a:extLst>
                    <a:ext uri="{9D8B030D-6E8A-4147-A177-3AD203B41FA5}">
                      <a16:colId xmlns:a16="http://schemas.microsoft.com/office/drawing/2014/main" val="35705977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400" dirty="0">
                          <a:solidFill>
                            <a:srgbClr val="F03B5E"/>
                          </a:solidFill>
                        </a:rPr>
                        <a:t>1</a:t>
                      </a:r>
                      <a:r>
                        <a:rPr lang="ko-KR" altLang="en-US" sz="2400" dirty="0">
                          <a:solidFill>
                            <a:srgbClr val="F03B5E"/>
                          </a:solidFill>
                        </a:rPr>
                        <a:t>위 </a:t>
                      </a:r>
                      <a:endParaRPr lang="ko-KR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>
                          <a:solidFill>
                            <a:schemeClr val="tx2"/>
                          </a:solidFill>
                        </a:rPr>
                        <a:t>수입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solidFill>
                            <a:schemeClr val="tx1"/>
                          </a:solidFill>
                        </a:rPr>
                        <a:t>29.4%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373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dirty="0">
                          <a:solidFill>
                            <a:srgbClr val="F03B5E"/>
                          </a:solidFill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rgbClr val="F03B5E"/>
                          </a:solidFill>
                        </a:rPr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안정성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23.1%</a:t>
                      </a:r>
                      <a:endParaRPr lang="ko-KR" alt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183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흥미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15.4%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43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발전성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장래성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10.7%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405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근무시간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9.6%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71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자아실현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6.7%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631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명예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명성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3.9%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994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5176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분석과정</a:t>
            </a:r>
          </a:p>
        </p:txBody>
      </p:sp>
    </p:spTree>
    <p:extLst>
      <p:ext uri="{BB962C8B-B14F-4D97-AF65-F5344CB8AC3E}">
        <p14:creationId xmlns:p14="http://schemas.microsoft.com/office/powerpoint/2010/main" val="3985732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분석과정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0595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87" y="448660"/>
            <a:ext cx="10571998" cy="970450"/>
          </a:xfrm>
        </p:spPr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 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F1F712-8322-4E90-9CC1-4EAF125B4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050" y="1915520"/>
            <a:ext cx="4200525" cy="49424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BD822D-9B12-4DD5-82E2-9D38BDDEBD75}"/>
              </a:ext>
            </a:extLst>
          </p:cNvPr>
          <p:cNvSpPr txBox="1"/>
          <p:nvPr/>
        </p:nvSpPr>
        <p:spPr>
          <a:xfrm>
            <a:off x="8362950" y="191552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2018 </a:t>
            </a:r>
            <a:r>
              <a:rPr lang="ko-KR" altLang="en-US" dirty="0"/>
              <a:t>전국 시도별 고용률</a:t>
            </a:r>
            <a:r>
              <a:rPr lang="en-US" altLang="ko-KR" dirty="0"/>
              <a:t>(%)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D946DA7-A0F1-4C6D-8445-9B940CCBCE22}"/>
                  </a:ext>
                </a:extLst>
              </p:cNvPr>
              <p:cNvSpPr txBox="1"/>
              <p:nvPr/>
            </p:nvSpPr>
            <p:spPr>
              <a:xfrm>
                <a:off x="8077200" y="5295213"/>
                <a:ext cx="4076700" cy="6566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고</a:t>
                </a:r>
                <a14:m>
                  <m:oMath xmlns:m="http://schemas.openxmlformats.org/officeDocument/2006/math">
                    <m:r>
                      <a:rPr lang="ko-KR" altLang="en-US" sz="1400" i="1" smtClean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용</m:t>
                    </m:r>
                    <m:r>
                      <a:rPr lang="ko-KR" altLang="en-US" sz="1400" i="1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률</m:t>
                    </m:r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400" i="1">
                            <a:latin typeface="Cambria Math" panose="02040503050406030204" pitchFamily="18" charset="0"/>
                          </a:rPr>
                          <m:t>취</m:t>
                        </m:r>
                        <m:r>
                          <a:rPr lang="ko-KR" altLang="en-US" sz="1400" i="1" smtClean="0">
                            <a:latin typeface="Cambria Math" panose="02040503050406030204" pitchFamily="18" charset="0"/>
                          </a:rPr>
                          <m:t>업</m:t>
                        </m:r>
                        <m:r>
                          <a:rPr lang="ko-KR" altLang="en-US" sz="1400" i="1">
                            <a:latin typeface="Cambria Math" panose="02040503050406030204" pitchFamily="18" charset="0"/>
                          </a:rPr>
                          <m:t>자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400" i="1" smtClean="0">
                            <a:latin typeface="Cambria Math" panose="02040503050406030204" pitchFamily="18" charset="0"/>
                          </a:rPr>
                          <m:t>수</m:t>
                        </m:r>
                      </m:num>
                      <m:den>
                        <m:eqArr>
                          <m:eqArrPr>
                            <m:ctrlPr>
                              <a:rPr lang="ko-KR" altLang="en-US" sz="1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생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산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활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동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가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능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인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구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수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(15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세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이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상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인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구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수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den>
                    </m:f>
                  </m:oMath>
                </a14:m>
                <a:r>
                  <a:rPr lang="ko-KR" altLang="en-US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</a:t>
                </a:r>
                <a:r>
                  <a:rPr lang="en-US" altLang="ko-KR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X 100</a:t>
                </a:r>
                <a:endParaRPr lang="ko-KR" altLang="en-US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D946DA7-A0F1-4C6D-8445-9B940CCBCE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7200" y="5295213"/>
                <a:ext cx="4076700" cy="656655"/>
              </a:xfrm>
              <a:prstGeom prst="rect">
                <a:avLst/>
              </a:prstGeom>
              <a:blipFill>
                <a:blip r:embed="rId4"/>
                <a:stretch>
                  <a:fillRect l="-3438" t="-3738" b="-112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D151583B-A13D-4470-9C58-10763BF9478A}"/>
              </a:ext>
            </a:extLst>
          </p:cNvPr>
          <p:cNvSpPr txBox="1"/>
          <p:nvPr/>
        </p:nvSpPr>
        <p:spPr>
          <a:xfrm>
            <a:off x="7815262" y="3050143"/>
            <a:ext cx="3790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/>
              <a:t>고용률 </a:t>
            </a:r>
            <a:r>
              <a:rPr lang="en-US" altLang="ko-KR" sz="2400" dirty="0"/>
              <a:t>1</a:t>
            </a:r>
            <a:r>
              <a:rPr lang="ko-KR" altLang="en-US" sz="2400" dirty="0"/>
              <a:t>위 </a:t>
            </a:r>
            <a:r>
              <a:rPr lang="ko-KR" altLang="en-US" sz="2400" dirty="0">
                <a:solidFill>
                  <a:srgbClr val="F03B5E"/>
                </a:solidFill>
              </a:rPr>
              <a:t>제주 </a:t>
            </a:r>
            <a:r>
              <a:rPr lang="en-US" altLang="ko-KR" sz="2400" dirty="0">
                <a:solidFill>
                  <a:srgbClr val="F03B5E"/>
                </a:solidFill>
              </a:rPr>
              <a:t>68.4%</a:t>
            </a:r>
          </a:p>
          <a:p>
            <a:pPr algn="r"/>
            <a:r>
              <a:rPr lang="ko-KR" altLang="en-US" sz="2400" dirty="0"/>
              <a:t>전국 평균 </a:t>
            </a:r>
            <a:r>
              <a:rPr lang="en-US" altLang="ko-KR" sz="2400" dirty="0"/>
              <a:t>60.7%</a:t>
            </a:r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AEB8DB-1970-48A7-9083-62E4F651B9B7}"/>
              </a:ext>
            </a:extLst>
          </p:cNvPr>
          <p:cNvSpPr txBox="1"/>
          <p:nvPr/>
        </p:nvSpPr>
        <p:spPr>
          <a:xfrm>
            <a:off x="6529387" y="3059668"/>
            <a:ext cx="128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03B5E"/>
                </a:solidFill>
              </a:rPr>
              <a:t>68.4%</a:t>
            </a:r>
            <a:endParaRPr lang="ko-KR" altLang="en-US" dirty="0">
              <a:solidFill>
                <a:srgbClr val="F03B5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829273-60D9-44FC-84EC-B8F8B90EC26D}"/>
              </a:ext>
            </a:extLst>
          </p:cNvPr>
          <p:cNvSpPr/>
          <p:nvPr/>
        </p:nvSpPr>
        <p:spPr>
          <a:xfrm>
            <a:off x="6705601" y="3429000"/>
            <a:ext cx="333374" cy="2926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2378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87" y="448660"/>
            <a:ext cx="10571998" cy="970450"/>
          </a:xfrm>
        </p:spPr>
        <p:txBody>
          <a:bodyPr rtlCol="0" anchor="t">
            <a:normAutofit fontScale="90000"/>
          </a:bodyPr>
          <a:lstStyle/>
          <a:p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경쟁도 </a:t>
            </a:r>
            <a:r>
              <a:rPr lang="ko-KR" alt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 수익성 성장성</a:t>
            </a:r>
            <a:b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endParaRPr lang="ko-KR" altLang="en-US" sz="44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F1F712-8322-4E90-9CC1-4EAF125B4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579" y="1954924"/>
            <a:ext cx="2954996" cy="4863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BD822D-9B12-4DD5-82E2-9D38BDDEBD75}"/>
              </a:ext>
            </a:extLst>
          </p:cNvPr>
          <p:cNvSpPr txBox="1"/>
          <p:nvPr/>
        </p:nvSpPr>
        <p:spPr>
          <a:xfrm>
            <a:off x="8401050" y="191552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2008~2018 </a:t>
            </a:r>
            <a:r>
              <a:rPr lang="ko-KR" altLang="en-US" dirty="0"/>
              <a:t>제주도 고용률</a:t>
            </a:r>
            <a:r>
              <a:rPr lang="en-US" altLang="ko-KR" dirty="0"/>
              <a:t>(%)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4A84D1A-7308-4156-9C20-B56F8668FB0A}"/>
                  </a:ext>
                </a:extLst>
              </p:cNvPr>
              <p:cNvSpPr txBox="1"/>
              <p:nvPr/>
            </p:nvSpPr>
            <p:spPr>
              <a:xfrm>
                <a:off x="8077200" y="5295213"/>
                <a:ext cx="4076700" cy="6566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고</a:t>
                </a:r>
                <a14:m>
                  <m:oMath xmlns:m="http://schemas.openxmlformats.org/officeDocument/2006/math">
                    <m:r>
                      <a:rPr lang="ko-KR" altLang="en-US" sz="1400" i="1" smtClean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용</m:t>
                    </m:r>
                    <m:r>
                      <a:rPr lang="ko-KR" altLang="en-US" sz="1400" i="1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률</m:t>
                    </m:r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400" i="1">
                            <a:latin typeface="Cambria Math" panose="02040503050406030204" pitchFamily="18" charset="0"/>
                          </a:rPr>
                          <m:t>취</m:t>
                        </m:r>
                        <m:r>
                          <a:rPr lang="ko-KR" altLang="en-US" sz="1400" i="1" smtClean="0">
                            <a:latin typeface="Cambria Math" panose="02040503050406030204" pitchFamily="18" charset="0"/>
                          </a:rPr>
                          <m:t>업</m:t>
                        </m:r>
                        <m:r>
                          <a:rPr lang="ko-KR" altLang="en-US" sz="1400" i="1">
                            <a:latin typeface="Cambria Math" panose="02040503050406030204" pitchFamily="18" charset="0"/>
                          </a:rPr>
                          <m:t>자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400" i="1" smtClean="0">
                            <a:latin typeface="Cambria Math" panose="02040503050406030204" pitchFamily="18" charset="0"/>
                          </a:rPr>
                          <m:t>수</m:t>
                        </m:r>
                      </m:num>
                      <m:den>
                        <m:eqArr>
                          <m:eqArrPr>
                            <m:ctrlPr>
                              <a:rPr lang="ko-KR" altLang="en-US" sz="14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생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산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활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동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가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능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인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구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수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(15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세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이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상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인</m:t>
                            </m:r>
                            <m:r>
                              <a:rPr lang="ko-KR" altLang="en-US" sz="1400" i="1" smtClean="0">
                                <a:latin typeface="Cambria Math" panose="02040503050406030204" pitchFamily="18" charset="0"/>
                              </a:rPr>
                              <m:t>구</m:t>
                            </m:r>
                            <m:r>
                              <a:rPr lang="ko-KR" altLang="en-US" sz="1400" i="1">
                                <a:latin typeface="Cambria Math" panose="02040503050406030204" pitchFamily="18" charset="0"/>
                              </a:rPr>
                              <m:t>수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den>
                    </m:f>
                  </m:oMath>
                </a14:m>
                <a:r>
                  <a:rPr lang="ko-KR" altLang="en-US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</a:t>
                </a:r>
                <a:r>
                  <a:rPr lang="en-US" altLang="ko-KR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X 100</a:t>
                </a:r>
                <a:endParaRPr lang="ko-KR" altLang="en-US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4A84D1A-7308-4156-9C20-B56F8668FB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7200" y="5295213"/>
                <a:ext cx="4076700" cy="656655"/>
              </a:xfrm>
              <a:prstGeom prst="rect">
                <a:avLst/>
              </a:prstGeom>
              <a:blipFill>
                <a:blip r:embed="rId4"/>
                <a:stretch>
                  <a:fillRect l="-3438" t="-3738" b="-112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478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인용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사용자 지정 1">
      <a:majorFont>
        <a:latin typeface="에스코어 드림 9 Black"/>
        <a:ea typeface="에스코어 드림 9 Black"/>
        <a:cs typeface=""/>
      </a:majorFont>
      <a:minorFont>
        <a:latin typeface="에스코어 드림 7 ExtraBold"/>
        <a:ea typeface="에스코어 드림 7 ExtraBold"/>
        <a:cs typeface="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D8CA2E-8B16-4096-95E2-945585B3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FDB075-32D3-45D6-B446-788704F8FD25}">
  <ds:schemaRefs>
    <ds:schemaRef ds:uri="http://purl.org/dc/elements/1.1/"/>
    <ds:schemaRef ds:uri="http://schemas.microsoft.com/office/2006/documentManagement/types"/>
    <ds:schemaRef ds:uri="http://purl.org/dc/dcmitype/"/>
    <ds:schemaRef ds:uri="71af3243-3dd4-4a8d-8c0d-dd76da1f02a5"/>
    <ds:schemaRef ds:uri="http://purl.org/dc/terms/"/>
    <ds:schemaRef ds:uri="http://schemas.microsoft.com/office/2006/metadata/properties"/>
    <ds:schemaRef ds:uri="16c05727-aa75-4e4a-9b5f-8a80a1165891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34DF392C-D201-4335-BC06-05E8DA4E0E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914</Words>
  <Application>Microsoft Office PowerPoint</Application>
  <PresentationFormat>와이드스크린</PresentationFormat>
  <Paragraphs>296</Paragraphs>
  <Slides>31</Slides>
  <Notes>29</Notes>
  <HiddenSlides>12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Wingdings 2</vt:lpstr>
      <vt:lpstr>에스코어 드림 9 Black</vt:lpstr>
      <vt:lpstr>Cambria Math</vt:lpstr>
      <vt:lpstr>에스코어 드림 2 ExtraLight</vt:lpstr>
      <vt:lpstr>에스코어 드림 6 Bold</vt:lpstr>
      <vt:lpstr>에스코어 드림 7 ExtraBold</vt:lpstr>
      <vt:lpstr>인용</vt:lpstr>
      <vt:lpstr>제주에 살고 싶다 :취업을 할까, 창업을 할까?</vt:lpstr>
      <vt:lpstr>목차</vt:lpstr>
      <vt:lpstr>PowerPoint 프레젠테이션</vt:lpstr>
      <vt:lpstr>1 문제 정의</vt:lpstr>
      <vt:lpstr>1 문제 정의</vt:lpstr>
      <vt:lpstr>2 분석과정</vt:lpstr>
      <vt:lpstr>2 분석과정</vt:lpstr>
      <vt:lpstr>3.1 취업: 경쟁도 안정성 수익성 성장성 </vt:lpstr>
      <vt:lpstr>3.1 취업: 경쟁도 안정성 수익성 성장성 </vt:lpstr>
      <vt:lpstr>3.1 취업: 경쟁도 안정성 수익성 성장성 </vt:lpstr>
      <vt:lpstr>3.1 취업: 경쟁도 안정성 수익성 성장성 </vt:lpstr>
      <vt:lpstr>3.1 취업: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3.2 창업: 경쟁도 안정성 수익성 성장성 </vt:lpstr>
      <vt:lpstr>3.3 도내 지원 현황: 취업</vt:lpstr>
      <vt:lpstr>3.3 도내 지원 현황: 창업</vt:lpstr>
      <vt:lpstr>3.4 결론</vt:lpstr>
      <vt:lpstr>3.4 결론</vt:lpstr>
      <vt:lpstr>4 참고 자료 및 도구</vt:lpstr>
      <vt:lpstr>끝</vt:lpstr>
      <vt:lpstr>PowerPoint 프레젠테이션</vt:lpstr>
      <vt:lpstr>참고 자료 및 도구</vt:lpstr>
      <vt:lpstr>자사 예상 매출</vt:lpstr>
      <vt:lpstr>자사 에이전시의 가치</vt:lpstr>
      <vt:lpstr>자사 에이전시 위치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2019-12-12T07:32:44Z</dcterms:created>
  <dcterms:modified xsi:type="dcterms:W3CDTF">2019-12-13T04:54:25Z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